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58" r:id="rId4"/>
    <p:sldId id="264" r:id="rId5"/>
    <p:sldId id="273" r:id="rId6"/>
    <p:sldId id="267" r:id="rId7"/>
    <p:sldId id="265" r:id="rId8"/>
    <p:sldId id="266" r:id="rId9"/>
    <p:sldId id="274" r:id="rId10"/>
    <p:sldId id="275" r:id="rId11"/>
    <p:sldId id="276" r:id="rId12"/>
    <p:sldId id="277" r:id="rId13"/>
    <p:sldId id="268" r:id="rId14"/>
    <p:sldId id="269" r:id="rId15"/>
    <p:sldId id="278" r:id="rId16"/>
    <p:sldId id="270" r:id="rId17"/>
    <p:sldId id="271" r:id="rId18"/>
    <p:sldId id="272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79" r:id="rId32"/>
    <p:sldId id="292" r:id="rId33"/>
    <p:sldId id="293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D6"/>
    <a:srgbClr val="82BDFE"/>
    <a:srgbClr val="15C2FF"/>
    <a:srgbClr val="009BC0"/>
    <a:srgbClr val="0590BB"/>
    <a:srgbClr val="9D9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73" autoAdjust="0"/>
  </p:normalViewPr>
  <p:slideViewPr>
    <p:cSldViewPr>
      <p:cViewPr varScale="1">
        <p:scale>
          <a:sx n="67" d="100"/>
          <a:sy n="67" d="100"/>
        </p:scale>
        <p:origin x="420" y="92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43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CF117-5B40-4EDA-80EE-9EC40A6CDC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70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i="0" dirty="0">
              <a:solidFill>
                <a:srgbClr val="555555"/>
              </a:solidFill>
              <a:effectLst/>
              <a:latin typeface="ChosunS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CF117-5B40-4EDA-80EE-9EC40A6CDC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2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2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8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6517600" y="619125"/>
            <a:ext cx="8229600" cy="1316593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28800" y="619125"/>
            <a:ext cx="24384000" cy="131659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5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31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6610352"/>
            <a:ext cx="15544800" cy="204311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4360072"/>
            <a:ext cx="15544800" cy="2250281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41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832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24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66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207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8493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90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132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3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28800" y="3600450"/>
            <a:ext cx="16306800" cy="10184607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8440400" y="3600450"/>
            <a:ext cx="16306800" cy="10184607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4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2302671"/>
            <a:ext cx="8080376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415" indent="0">
              <a:buNone/>
              <a:defRPr sz="3600" b="1"/>
            </a:lvl2pPr>
            <a:lvl3pPr marL="1632832" indent="0">
              <a:buNone/>
              <a:defRPr sz="3200" b="1"/>
            </a:lvl3pPr>
            <a:lvl4pPr marL="2449246" indent="0">
              <a:buNone/>
              <a:defRPr sz="2900" b="1"/>
            </a:lvl4pPr>
            <a:lvl5pPr marL="3265661" indent="0">
              <a:buNone/>
              <a:defRPr sz="2900" b="1"/>
            </a:lvl5pPr>
            <a:lvl6pPr marL="4082078" indent="0">
              <a:buNone/>
              <a:defRPr sz="2900" b="1"/>
            </a:lvl6pPr>
            <a:lvl7pPr marL="4898493" indent="0">
              <a:buNone/>
              <a:defRPr sz="2900" b="1"/>
            </a:lvl7pPr>
            <a:lvl8pPr marL="5714908" indent="0">
              <a:buNone/>
              <a:defRPr sz="2900" b="1"/>
            </a:lvl8pPr>
            <a:lvl9pPr marL="6531325" indent="0">
              <a:buNone/>
              <a:defRPr sz="2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3" y="2302671"/>
            <a:ext cx="8083550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415" indent="0">
              <a:buNone/>
              <a:defRPr sz="3600" b="1"/>
            </a:lvl2pPr>
            <a:lvl3pPr marL="1632832" indent="0">
              <a:buNone/>
              <a:defRPr sz="3200" b="1"/>
            </a:lvl3pPr>
            <a:lvl4pPr marL="2449246" indent="0">
              <a:buNone/>
              <a:defRPr sz="2900" b="1"/>
            </a:lvl4pPr>
            <a:lvl5pPr marL="3265661" indent="0">
              <a:buNone/>
              <a:defRPr sz="2900" b="1"/>
            </a:lvl5pPr>
            <a:lvl6pPr marL="4082078" indent="0">
              <a:buNone/>
              <a:defRPr sz="2900" b="1"/>
            </a:lvl6pPr>
            <a:lvl7pPr marL="4898493" indent="0">
              <a:buNone/>
              <a:defRPr sz="2900" b="1"/>
            </a:lvl7pPr>
            <a:lvl8pPr marL="5714908" indent="0">
              <a:buNone/>
              <a:defRPr sz="2900" b="1"/>
            </a:lvl8pPr>
            <a:lvl9pPr marL="6531325" indent="0">
              <a:buNone/>
              <a:defRPr sz="2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3" y="3262313"/>
            <a:ext cx="8083550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4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4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7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3" y="409575"/>
            <a:ext cx="6016626" cy="1743075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409577"/>
            <a:ext cx="10223500" cy="877967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3" y="2152652"/>
            <a:ext cx="6016626" cy="7036595"/>
          </a:xfrm>
        </p:spPr>
        <p:txBody>
          <a:bodyPr/>
          <a:lstStyle>
            <a:lvl1pPr marL="0" indent="0">
              <a:buNone/>
              <a:defRPr sz="2500"/>
            </a:lvl1pPr>
            <a:lvl2pPr marL="816415" indent="0">
              <a:buNone/>
              <a:defRPr sz="2100"/>
            </a:lvl2pPr>
            <a:lvl3pPr marL="1632832" indent="0">
              <a:buNone/>
              <a:defRPr sz="1800"/>
            </a:lvl3pPr>
            <a:lvl4pPr marL="2449246" indent="0">
              <a:buNone/>
              <a:defRPr sz="1600"/>
            </a:lvl4pPr>
            <a:lvl5pPr marL="3265661" indent="0">
              <a:buNone/>
              <a:defRPr sz="1600"/>
            </a:lvl5pPr>
            <a:lvl6pPr marL="4082078" indent="0">
              <a:buNone/>
              <a:defRPr sz="1600"/>
            </a:lvl6pPr>
            <a:lvl7pPr marL="4898493" indent="0">
              <a:buNone/>
              <a:defRPr sz="1600"/>
            </a:lvl7pPr>
            <a:lvl8pPr marL="5714908" indent="0">
              <a:buNone/>
              <a:defRPr sz="1600"/>
            </a:lvl8pPr>
            <a:lvl9pPr marL="6531325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2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5700"/>
            </a:lvl1pPr>
            <a:lvl2pPr marL="816415" indent="0">
              <a:buNone/>
              <a:defRPr sz="5000"/>
            </a:lvl2pPr>
            <a:lvl3pPr marL="1632832" indent="0">
              <a:buNone/>
              <a:defRPr sz="4300"/>
            </a:lvl3pPr>
            <a:lvl4pPr marL="2449246" indent="0">
              <a:buNone/>
              <a:defRPr sz="3600"/>
            </a:lvl4pPr>
            <a:lvl5pPr marL="3265661" indent="0">
              <a:buNone/>
              <a:defRPr sz="3600"/>
            </a:lvl5pPr>
            <a:lvl6pPr marL="4082078" indent="0">
              <a:buNone/>
              <a:defRPr sz="3600"/>
            </a:lvl6pPr>
            <a:lvl7pPr marL="4898493" indent="0">
              <a:buNone/>
              <a:defRPr sz="3600"/>
            </a:lvl7pPr>
            <a:lvl8pPr marL="5714908" indent="0">
              <a:buNone/>
              <a:defRPr sz="3600"/>
            </a:lvl8pPr>
            <a:lvl9pPr marL="6531325" indent="0">
              <a:buNone/>
              <a:defRPr sz="36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500"/>
            </a:lvl1pPr>
            <a:lvl2pPr marL="816415" indent="0">
              <a:buNone/>
              <a:defRPr sz="2100"/>
            </a:lvl2pPr>
            <a:lvl3pPr marL="1632832" indent="0">
              <a:buNone/>
              <a:defRPr sz="1800"/>
            </a:lvl3pPr>
            <a:lvl4pPr marL="2449246" indent="0">
              <a:buNone/>
              <a:defRPr sz="1600"/>
            </a:lvl4pPr>
            <a:lvl5pPr marL="3265661" indent="0">
              <a:buNone/>
              <a:defRPr sz="1600"/>
            </a:lvl5pPr>
            <a:lvl6pPr marL="4082078" indent="0">
              <a:buNone/>
              <a:defRPr sz="1600"/>
            </a:lvl6pPr>
            <a:lvl7pPr marL="4898493" indent="0">
              <a:buNone/>
              <a:defRPr sz="1600"/>
            </a:lvl7pPr>
            <a:lvl8pPr marL="5714908" indent="0">
              <a:buNone/>
              <a:defRPr sz="1600"/>
            </a:lvl8pPr>
            <a:lvl9pPr marL="6531325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9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163283" tIns="81642" rIns="163283" bIns="8164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2400302"/>
            <a:ext cx="16459200" cy="6788945"/>
          </a:xfrm>
          <a:prstGeom prst="rect">
            <a:avLst/>
          </a:prstGeom>
        </p:spPr>
        <p:txBody>
          <a:bodyPr vert="horz" lIns="163283" tIns="81642" rIns="163283" bIns="8164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 vert="horz" lIns="163283" tIns="81642" rIns="163283" bIns="81642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 vert="horz" lIns="163283" tIns="81642" rIns="163283" bIns="81642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 vert="horz" lIns="163283" tIns="81642" rIns="163283" bIns="81642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8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632832" rtl="0" eaLnBrk="1" latinLnBrk="1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313" indent="-612313" algn="l" defTabSz="1632832" rtl="0" eaLnBrk="1" latinLnBrk="1" hangingPunct="1">
        <a:spcBef>
          <a:spcPct val="20000"/>
        </a:spcBef>
        <a:buFont typeface="Arial" panose="020B0604020202020204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75" indent="-510260" algn="l" defTabSz="1632832" rtl="0" eaLnBrk="1" latinLnBrk="1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039" indent="-408207" algn="l" defTabSz="1632832" rtl="0" eaLnBrk="1" latinLnBrk="1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454" indent="-408207" algn="l" defTabSz="1632832" rtl="0" eaLnBrk="1" latinLnBrk="1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869" indent="-408207" algn="l" defTabSz="1632832" rtl="0" eaLnBrk="1" latinLnBrk="1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286" indent="-408207" algn="l" defTabSz="1632832" rtl="0" eaLnBrk="1" latinLnBrk="1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700" indent="-408207" algn="l" defTabSz="1632832" rtl="0" eaLnBrk="1" latinLnBrk="1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115" indent="-408207" algn="l" defTabSz="1632832" rtl="0" eaLnBrk="1" latinLnBrk="1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532" indent="-408207" algn="l" defTabSz="1632832" rtl="0" eaLnBrk="1" latinLnBrk="1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632832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15" algn="l" defTabSz="1632832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32" algn="l" defTabSz="1632832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46" algn="l" defTabSz="1632832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61" algn="l" defTabSz="1632832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078" algn="l" defTabSz="1632832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493" algn="l" defTabSz="1632832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08" algn="l" defTabSz="1632832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25" algn="l" defTabSz="1632832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3944374" cy="476190"/>
            <a:chOff x="1923810" y="2733988"/>
            <a:chExt cx="3944374" cy="4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2300435" y="2787853"/>
            <a:ext cx="3191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  <a:t>KOSTA 244 </a:t>
            </a:r>
            <a:r>
              <a:rPr lang="ko-KR" altLang="en-US" dirty="0" err="1">
                <a:solidFill>
                  <a:schemeClr val="bg1"/>
                </a:solidFill>
                <a:latin typeface="Adobe Fan Heiti Std B" pitchFamily="34" charset="-128"/>
                <a:ea typeface="Adobe 고딕 Std B" pitchFamily="34" charset="-127"/>
              </a:rPr>
              <a:t>파이널</a:t>
            </a:r>
            <a:r>
              <a:rPr lang="ko-KR" altLang="en-US" dirty="0">
                <a:solidFill>
                  <a:schemeClr val="bg1"/>
                </a:solidFill>
                <a:latin typeface="Adobe Fan Heiti Std B" pitchFamily="34" charset="-128"/>
                <a:ea typeface="Adobe 고딕 Std B" pitchFamily="34" charset="-127"/>
              </a:rPr>
              <a:t> 프로젝트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7683" y="3924300"/>
            <a:ext cx="87537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rgbClr val="5B84DF"/>
                </a:solidFill>
                <a:latin typeface="Adobe Kaiti Std R" pitchFamily="18" charset="-128"/>
                <a:ea typeface="Adobe Kaiti Std R" pitchFamily="18" charset="-128"/>
              </a:rPr>
              <a:t>CAR VROONG</a:t>
            </a:r>
            <a:endParaRPr lang="ko-KR" altLang="en-US" sz="10000" b="1" dirty="0">
              <a:solidFill>
                <a:srgbClr val="5B84DF"/>
              </a:solidFill>
              <a:latin typeface="Adobe Kaiti Std R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44400" y="6286500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n w="18000">
                  <a:solidFill>
                    <a:srgbClr val="5B84DF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카부릉</a:t>
            </a:r>
            <a:r>
              <a:rPr lang="ko-KR" altLang="en-US" sz="4000" b="1" dirty="0">
                <a:ln w="18000">
                  <a:solidFill>
                    <a:srgbClr val="5B84DF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</a:t>
            </a:r>
            <a:r>
              <a:rPr lang="en-US" altLang="ko-KR" sz="4000" b="1" dirty="0">
                <a:ln w="18000">
                  <a:solidFill>
                    <a:srgbClr val="5B84DF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(</a:t>
            </a:r>
            <a:r>
              <a:rPr lang="ko-KR" altLang="en-US" sz="4000" b="1" dirty="0" err="1">
                <a:ln w="18000">
                  <a:solidFill>
                    <a:srgbClr val="5B84DF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카풀서비스</a:t>
            </a:r>
            <a:r>
              <a:rPr lang="en-US" altLang="ko-KR" sz="4000" b="1" dirty="0">
                <a:ln w="18000">
                  <a:solidFill>
                    <a:srgbClr val="5B84DF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)</a:t>
            </a:r>
            <a:endParaRPr lang="ko-KR" altLang="en-US" sz="4000" b="1" dirty="0">
              <a:ln w="18000">
                <a:solidFill>
                  <a:srgbClr val="5B84DF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6400" y="6104886"/>
            <a:ext cx="3435972" cy="3435972"/>
            <a:chOff x="60669" y="4633633"/>
            <a:chExt cx="3435972" cy="34359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669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10800000" flipV="1">
            <a:off x="3276601" y="8610600"/>
            <a:ext cx="5832507" cy="266700"/>
            <a:chOff x="5759157" y="6303999"/>
            <a:chExt cx="821477" cy="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759157" y="6303999"/>
              <a:ext cx="821477" cy="9523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524000" y="641206"/>
            <a:ext cx="7239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 dirty="0">
                <a:solidFill>
                  <a:srgbClr val="5B84DF"/>
                </a:solidFill>
              </a:rPr>
              <a:t> 프로젝트 분석 및 설계 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0591800" y="2400300"/>
            <a:ext cx="3435972" cy="3435972"/>
            <a:chOff x="2064914" y="4633633"/>
            <a:chExt cx="3435972" cy="3435972"/>
          </a:xfrm>
        </p:grpSpPr>
        <p:pic>
          <p:nvPicPr>
            <p:cNvPr id="46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48" name="그룹 1005"/>
          <p:cNvGrpSpPr/>
          <p:nvPr/>
        </p:nvGrpSpPr>
        <p:grpSpPr>
          <a:xfrm>
            <a:off x="14346799" y="458937"/>
            <a:ext cx="3435972" cy="3435972"/>
            <a:chOff x="2064914" y="4633633"/>
            <a:chExt cx="3435972" cy="3435972"/>
          </a:xfrm>
        </p:grpSpPr>
        <p:pic>
          <p:nvPicPr>
            <p:cNvPr id="5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295400" y="2400300"/>
            <a:ext cx="70104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4400" dirty="0">
                <a:solidFill>
                  <a:srgbClr val="5B84DF"/>
                </a:solidFill>
              </a:rPr>
              <a:t>DB</a:t>
            </a:r>
            <a:r>
              <a:rPr lang="ko-KR" altLang="en-US" sz="4400" dirty="0">
                <a:solidFill>
                  <a:srgbClr val="5B84DF"/>
                </a:solidFill>
              </a:rPr>
              <a:t>설계 </a:t>
            </a:r>
            <a:r>
              <a:rPr lang="en-US" altLang="ko-KR" sz="4400" dirty="0">
                <a:solidFill>
                  <a:srgbClr val="5B84DF"/>
                </a:solidFill>
              </a:rPr>
              <a:t>- ERD</a:t>
            </a:r>
            <a:endParaRPr lang="ko-KR" altLang="en-US" sz="4400" dirty="0">
              <a:solidFill>
                <a:srgbClr val="5B84DF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 dirty="0" err="1">
                <a:solidFill>
                  <a:srgbClr val="5B84DF"/>
                </a:solidFill>
              </a:rPr>
              <a:t>유스케이스</a:t>
            </a:r>
            <a:r>
              <a:rPr lang="ko-KR" altLang="en-US" sz="4400" dirty="0">
                <a:solidFill>
                  <a:srgbClr val="5B84DF"/>
                </a:solidFill>
              </a:rPr>
              <a:t> 다이어그램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 dirty="0">
                <a:solidFill>
                  <a:srgbClr val="5B84DF"/>
                </a:solidFill>
              </a:rPr>
              <a:t>기능 정의</a:t>
            </a:r>
            <a:r>
              <a:rPr lang="en-US" altLang="ko-KR" sz="4400" dirty="0">
                <a:solidFill>
                  <a:srgbClr val="5B84DF"/>
                </a:solidFill>
              </a:rPr>
              <a:t>(</a:t>
            </a:r>
            <a:endParaRPr lang="ko-KR" altLang="en-US" sz="4400" dirty="0">
              <a:solidFill>
                <a:srgbClr val="5B84DF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4400" dirty="0">
                <a:solidFill>
                  <a:srgbClr val="5B84DF"/>
                </a:solidFill>
              </a:rPr>
              <a:t>REST API </a:t>
            </a:r>
            <a:r>
              <a:rPr lang="ko-KR" altLang="en-US" sz="4400" dirty="0">
                <a:solidFill>
                  <a:srgbClr val="5B84DF"/>
                </a:solidFill>
              </a:rPr>
              <a:t>설계</a:t>
            </a:r>
            <a:r>
              <a:rPr lang="en-US" altLang="ko-KR" sz="4400" dirty="0">
                <a:solidFill>
                  <a:srgbClr val="5B84DF"/>
                </a:solidFill>
              </a:rPr>
              <a:t>(</a:t>
            </a:r>
            <a:r>
              <a:rPr lang="ko-KR" altLang="en-US" sz="4400" dirty="0">
                <a:solidFill>
                  <a:srgbClr val="5B84DF"/>
                </a:solidFill>
              </a:rPr>
              <a:t>빠졌음</a:t>
            </a:r>
            <a:r>
              <a:rPr lang="en-US" altLang="ko-KR" sz="4400" dirty="0">
                <a:solidFill>
                  <a:srgbClr val="5B84DF"/>
                </a:solidFill>
              </a:rPr>
              <a:t>)</a:t>
            </a:r>
            <a:endParaRPr lang="ko-KR" altLang="en-US" sz="4400" dirty="0">
              <a:solidFill>
                <a:srgbClr val="5B84DF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4400" dirty="0" err="1">
                <a:solidFill>
                  <a:srgbClr val="5B84DF"/>
                </a:solidFill>
              </a:rPr>
              <a:t>구글시트</a:t>
            </a:r>
            <a:r>
              <a:rPr lang="ko-KR" altLang="en-US" sz="4400" dirty="0">
                <a:solidFill>
                  <a:srgbClr val="5B84DF"/>
                </a:solidFill>
              </a:rPr>
              <a:t> 기능정의도 추가하기</a:t>
            </a:r>
            <a:r>
              <a:rPr lang="en-US" altLang="ko-KR" sz="4400" dirty="0">
                <a:solidFill>
                  <a:srgbClr val="5B84DF"/>
                </a:solidFill>
              </a:rPr>
              <a:t>)</a:t>
            </a:r>
            <a:endParaRPr lang="ko-KR" altLang="en-US" sz="4400" dirty="0">
              <a:solidFill>
                <a:srgbClr val="5B84DF"/>
              </a:solidFill>
            </a:endParaRPr>
          </a:p>
        </p:txBody>
      </p:sp>
      <p:pic>
        <p:nvPicPr>
          <p:cNvPr id="1026" name="Picture 2" descr="C:\Users\희은\OneDrive\바탕 화면\KakaoTalk_20220917_19172667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120340" y="4869922"/>
            <a:ext cx="4455506" cy="4455506"/>
          </a:xfrm>
          <a:prstGeom prst="rect">
            <a:avLst/>
          </a:prstGeom>
          <a:noFill/>
        </p:spPr>
      </p:pic>
      <p:pic>
        <p:nvPicPr>
          <p:cNvPr id="21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0" y="495300"/>
            <a:ext cx="1202479" cy="10910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73600" y="9513957"/>
            <a:ext cx="4517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007AD6"/>
                </a:solidFill>
              </a:rPr>
              <a:t>10</a:t>
            </a:r>
            <a:endParaRPr lang="ko-KR" altLang="en-US" sz="1700" b="1" dirty="0">
              <a:solidFill>
                <a:srgbClr val="007A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4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862871E-4CDE-930F-26C2-D92116FA2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4914"/>
            <a:ext cx="15087600" cy="769321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592BB5-0E3A-8335-0643-2A9EFB1BF255}"/>
              </a:ext>
            </a:extLst>
          </p:cNvPr>
          <p:cNvSpPr txBox="1"/>
          <p:nvPr/>
        </p:nvSpPr>
        <p:spPr>
          <a:xfrm>
            <a:off x="573408" y="349711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altLang="ko-KR" sz="4800" b="1" dirty="0">
                <a:solidFill>
                  <a:srgbClr val="5B84DF"/>
                </a:solidFill>
              </a:rPr>
              <a:t>ERD</a:t>
            </a:r>
            <a:r>
              <a:rPr lang="ko-KR" altLang="en-US" sz="4800" b="1" dirty="0">
                <a:solidFill>
                  <a:srgbClr val="5B84DF"/>
                </a:solidFill>
              </a:rPr>
              <a:t> 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73600" y="9513957"/>
            <a:ext cx="4517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007AD6"/>
                </a:solidFill>
              </a:rPr>
              <a:t>11</a:t>
            </a:r>
            <a:endParaRPr lang="ko-KR" altLang="en-US" sz="1700" b="1" dirty="0">
              <a:solidFill>
                <a:srgbClr val="007A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21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033D26C-ECD7-505E-B11E-EDD7F2680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5" y="1561149"/>
            <a:ext cx="9913341" cy="838445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983393-A5ED-1197-064C-83395730F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560197"/>
            <a:ext cx="6876629" cy="79806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E653E3-C40D-7DDB-A27C-61966D61C2B2}"/>
              </a:ext>
            </a:extLst>
          </p:cNvPr>
          <p:cNvSpPr txBox="1"/>
          <p:nvPr/>
        </p:nvSpPr>
        <p:spPr>
          <a:xfrm>
            <a:off x="573408" y="349711"/>
            <a:ext cx="780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err="1">
                <a:solidFill>
                  <a:srgbClr val="5B84DF"/>
                </a:solidFill>
              </a:rPr>
              <a:t>유스케이스</a:t>
            </a:r>
            <a:r>
              <a:rPr lang="ko-KR" altLang="en-US" sz="4800" b="1" dirty="0">
                <a:solidFill>
                  <a:srgbClr val="5B84DF"/>
                </a:solidFill>
              </a:rPr>
              <a:t> 다이어그램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373600" y="9513957"/>
            <a:ext cx="4517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007AD6"/>
                </a:solidFill>
              </a:rPr>
              <a:t>12</a:t>
            </a:r>
            <a:endParaRPr lang="ko-KR" altLang="en-US" sz="1700" b="1" dirty="0">
              <a:solidFill>
                <a:srgbClr val="007A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70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73408" y="442701"/>
            <a:ext cx="8037192" cy="82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/>
              <a:buChar char="§"/>
              <a:defRPr/>
            </a:pPr>
            <a:r>
              <a:rPr lang="ko-KR" altLang="en-US" sz="4800" b="1">
                <a:solidFill>
                  <a:srgbClr val="5B84DF"/>
                </a:solidFill>
              </a:rPr>
              <a:t>기능정의</a:t>
            </a:r>
            <a:r>
              <a:rPr lang="en-US" altLang="ko-KR" sz="4800" b="1">
                <a:solidFill>
                  <a:srgbClr val="5B84DF"/>
                </a:solidFill>
              </a:rPr>
              <a:t>(</a:t>
            </a:r>
            <a:r>
              <a:rPr lang="ko-KR" altLang="en-US" sz="4800" b="1">
                <a:solidFill>
                  <a:srgbClr val="5B84DF"/>
                </a:solidFill>
              </a:rPr>
              <a:t>회원</a:t>
            </a:r>
            <a:r>
              <a:rPr lang="en-US" altLang="ko-KR" sz="4800" b="1">
                <a:solidFill>
                  <a:srgbClr val="5B84DF"/>
                </a:solidFill>
              </a:rPr>
              <a:t>/</a:t>
            </a:r>
            <a:r>
              <a:rPr lang="ko-KR" altLang="en-US" sz="4800" b="1">
                <a:solidFill>
                  <a:srgbClr val="5B84DF"/>
                </a:solidFill>
              </a:rPr>
              <a:t>비회원</a:t>
            </a:r>
            <a:r>
              <a:rPr lang="en-US" altLang="ko-KR" sz="4800" b="1">
                <a:solidFill>
                  <a:srgbClr val="5B84DF"/>
                </a:solidFill>
              </a:rPr>
              <a:t>)</a:t>
            </a:r>
          </a:p>
        </p:txBody>
      </p:sp>
      <p:grpSp>
        <p:nvGrpSpPr>
          <p:cNvPr id="1024" name="그룹 1023"/>
          <p:cNvGrpSpPr/>
          <p:nvPr/>
        </p:nvGrpSpPr>
        <p:grpSpPr>
          <a:xfrm>
            <a:off x="609600" y="2019300"/>
            <a:ext cx="17145000" cy="3124199"/>
            <a:chOff x="609600" y="1714500"/>
            <a:chExt cx="17145000" cy="685800"/>
          </a:xfrm>
        </p:grpSpPr>
        <p:sp>
          <p:nvSpPr>
            <p:cNvPr id="1022" name="직사각형 1021"/>
            <p:cNvSpPr/>
            <p:nvPr/>
          </p:nvSpPr>
          <p:spPr>
            <a:xfrm>
              <a:off x="609600" y="1714500"/>
              <a:ext cx="1524000" cy="685800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000"/>
                <a:t>모든 사용자</a:t>
              </a:r>
            </a:p>
          </p:txBody>
        </p:sp>
        <p:sp>
          <p:nvSpPr>
            <p:cNvPr id="1023" name="직사각형 1022"/>
            <p:cNvSpPr/>
            <p:nvPr/>
          </p:nvSpPr>
          <p:spPr>
            <a:xfrm>
              <a:off x="2209800" y="1714500"/>
              <a:ext cx="155448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25" name="TextBox 1024"/>
          <p:cNvSpPr txBox="1"/>
          <p:nvPr/>
        </p:nvSpPr>
        <p:spPr>
          <a:xfrm>
            <a:off x="2209800" y="2030730"/>
            <a:ext cx="15316200" cy="306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카부릉에 접속하는 모든 사용자</a:t>
            </a:r>
            <a:r>
              <a:rPr lang="en-US" altLang="ko-KR" sz="2600" b="1">
                <a:solidFill>
                  <a:srgbClr val="153E9B"/>
                </a:solidFill>
              </a:rPr>
              <a:t>(</a:t>
            </a:r>
            <a:r>
              <a:rPr lang="ko-KR" altLang="en-US" sz="2600" b="1">
                <a:solidFill>
                  <a:srgbClr val="153E9B"/>
                </a:solidFill>
              </a:rPr>
              <a:t>회원</a:t>
            </a:r>
            <a:r>
              <a:rPr lang="en-US" altLang="ko-KR" sz="2600" b="1">
                <a:solidFill>
                  <a:srgbClr val="153E9B"/>
                </a:solidFill>
              </a:rPr>
              <a:t>/</a:t>
            </a:r>
            <a:r>
              <a:rPr lang="ko-KR" altLang="en-US" sz="2600" b="1">
                <a:solidFill>
                  <a:srgbClr val="153E9B"/>
                </a:solidFill>
              </a:rPr>
              <a:t>비회원</a:t>
            </a:r>
            <a:r>
              <a:rPr lang="en-US" altLang="ko-KR" sz="2600" b="1">
                <a:solidFill>
                  <a:srgbClr val="153E9B"/>
                </a:solidFill>
              </a:rPr>
              <a:t>)</a:t>
            </a:r>
            <a:r>
              <a:rPr lang="ko-KR" altLang="en-US" sz="2600" b="1">
                <a:solidFill>
                  <a:srgbClr val="153E9B"/>
                </a:solidFill>
              </a:rPr>
              <a:t>은 메인페이지</a:t>
            </a:r>
            <a:r>
              <a:rPr lang="en-US" altLang="ko-KR" sz="2600" b="1">
                <a:solidFill>
                  <a:srgbClr val="153E9B"/>
                </a:solidFill>
              </a:rPr>
              <a:t>,</a:t>
            </a:r>
            <a:r>
              <a:rPr lang="ko-KR" altLang="en-US" sz="2600" b="1">
                <a:solidFill>
                  <a:srgbClr val="153E9B"/>
                </a:solidFill>
              </a:rPr>
              <a:t> 구인목록</a:t>
            </a:r>
            <a:r>
              <a:rPr lang="en-US" altLang="ko-KR" sz="2600" b="1">
                <a:solidFill>
                  <a:srgbClr val="153E9B"/>
                </a:solidFill>
              </a:rPr>
              <a:t>,</a:t>
            </a:r>
            <a:r>
              <a:rPr lang="ko-KR" altLang="en-US" sz="2600" b="1">
                <a:solidFill>
                  <a:srgbClr val="153E9B"/>
                </a:solidFill>
              </a:rPr>
              <a:t> 상세보기를 볼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2600" b="1">
              <a:solidFill>
                <a:srgbClr val="153E9B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모든 사용자는 회원 가입을 할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2600" b="1">
              <a:solidFill>
                <a:srgbClr val="153E9B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카부릉에 접속하는 모든 사용자</a:t>
            </a:r>
            <a:r>
              <a:rPr lang="en-US" altLang="ko-KR" sz="2600" b="1">
                <a:solidFill>
                  <a:srgbClr val="153E9B"/>
                </a:solidFill>
              </a:rPr>
              <a:t>(</a:t>
            </a:r>
            <a:r>
              <a:rPr lang="ko-KR" altLang="en-US" sz="2600" b="1">
                <a:solidFill>
                  <a:srgbClr val="153E9B"/>
                </a:solidFill>
              </a:rPr>
              <a:t>회원</a:t>
            </a:r>
            <a:r>
              <a:rPr lang="en-US" altLang="ko-KR" sz="2600" b="1">
                <a:solidFill>
                  <a:srgbClr val="153E9B"/>
                </a:solidFill>
              </a:rPr>
              <a:t>/</a:t>
            </a:r>
            <a:r>
              <a:rPr lang="ko-KR" altLang="en-US" sz="2600" b="1">
                <a:solidFill>
                  <a:srgbClr val="153E9B"/>
                </a:solidFill>
              </a:rPr>
              <a:t>비회원</a:t>
            </a:r>
            <a:r>
              <a:rPr lang="en-US" altLang="ko-KR" sz="2600" b="1">
                <a:solidFill>
                  <a:srgbClr val="153E9B"/>
                </a:solidFill>
              </a:rPr>
              <a:t>)</a:t>
            </a:r>
            <a:r>
              <a:rPr lang="ko-KR" altLang="en-US" sz="2600" b="1">
                <a:solidFill>
                  <a:srgbClr val="153E9B"/>
                </a:solidFill>
              </a:rPr>
              <a:t>은 입력한 글이 포함된 내용의 제목을 검색할 수 있다</a:t>
            </a:r>
          </a:p>
        </p:txBody>
      </p:sp>
      <p:grpSp>
        <p:nvGrpSpPr>
          <p:cNvPr id="1026" name="그룹 1025"/>
          <p:cNvGrpSpPr/>
          <p:nvPr/>
        </p:nvGrpSpPr>
        <p:grpSpPr>
          <a:xfrm>
            <a:off x="609600" y="5829299"/>
            <a:ext cx="17145000" cy="3124201"/>
            <a:chOff x="609600" y="1714500"/>
            <a:chExt cx="17145000" cy="685800"/>
          </a:xfrm>
        </p:grpSpPr>
        <p:sp>
          <p:nvSpPr>
            <p:cNvPr id="1027" name="직사각형 1026"/>
            <p:cNvSpPr/>
            <p:nvPr/>
          </p:nvSpPr>
          <p:spPr>
            <a:xfrm>
              <a:off x="609600" y="1714500"/>
              <a:ext cx="1524000" cy="685800"/>
            </a:xfrm>
            <a:prstGeom prst="rect">
              <a:avLst/>
            </a:prstGeom>
            <a:solidFill>
              <a:srgbClr val="4F81BD">
                <a:alpha val="100000"/>
              </a:srgbClr>
            </a:solidFill>
            <a:ln w="25400" cap="flat" cmpd="sng" algn="ctr">
              <a:solidFill>
                <a:srgbClr val="263E5B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0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회원</a:t>
              </a:r>
              <a:endParaRPr kumimoji="0" lang="en-US" altLang="ko-KR" sz="2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28" name="직사각형 1027"/>
            <p:cNvSpPr/>
            <p:nvPr/>
          </p:nvSpPr>
          <p:spPr>
            <a:xfrm>
              <a:off x="2209800" y="1714500"/>
              <a:ext cx="15544800" cy="685800"/>
            </a:xfrm>
            <a:prstGeom prst="rect">
              <a:avLst/>
            </a:prstGeom>
            <a:noFill/>
            <a:ln w="25400" cap="flat" cmpd="sng" algn="ctr">
              <a:solidFill>
                <a:srgbClr val="263E5B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029" name="TextBox 1028"/>
          <p:cNvSpPr txBox="1"/>
          <p:nvPr/>
        </p:nvSpPr>
        <p:spPr>
          <a:xfrm>
            <a:off x="2286000" y="5905500"/>
            <a:ext cx="15316200" cy="3055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 모든 회원은 아이디</a:t>
            </a:r>
            <a:r>
              <a:rPr kumimoji="0" lang="en-US" altLang="ko-KR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비밀번호를 잊어버렸을 경우 찾을 수 있다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 모든 회원은 마이페이지에서 본인 정보를 확인하고</a:t>
            </a:r>
            <a:r>
              <a:rPr kumimoji="0" lang="en-US" altLang="ko-KR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 수정할 수 있다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 모든 회원은 카부릉 사이트에서 탈퇴할 수 있다</a:t>
            </a:r>
            <a:r>
              <a:rPr kumimoji="0" lang="en-US" altLang="ko-KR" sz="2600" b="1" i="0" u="none" strike="noStrike" kern="1200" cap="none" spc="0" normalizeH="0" baseline="0">
                <a:solidFill>
                  <a:srgbClr val="153E9B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모든 회원은 동승 예정자의 명단을 볼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모든 회원은 게시판에 댓글을 작성할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</p:txBody>
      </p:sp>
      <p:grpSp>
        <p:nvGrpSpPr>
          <p:cNvPr id="1030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1031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7373600" y="9513957"/>
            <a:ext cx="4517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007AD6"/>
                </a:solidFill>
              </a:rPr>
              <a:t>13</a:t>
            </a:r>
            <a:endParaRPr lang="ko-KR" altLang="en-US" sz="1700" b="1" dirty="0">
              <a:solidFill>
                <a:srgbClr val="007AD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73408" y="442701"/>
            <a:ext cx="17181192" cy="82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/>
              <a:buChar char="§"/>
              <a:defRPr/>
            </a:pPr>
            <a:r>
              <a:rPr lang="ko-KR" altLang="en-US" sz="4800" b="1">
                <a:solidFill>
                  <a:srgbClr val="5B84DF"/>
                </a:solidFill>
              </a:rPr>
              <a:t>기능정의</a:t>
            </a:r>
            <a:r>
              <a:rPr lang="en-US" altLang="ko-KR" sz="4800" b="1">
                <a:solidFill>
                  <a:srgbClr val="5B84DF"/>
                </a:solidFill>
              </a:rPr>
              <a:t>(</a:t>
            </a:r>
            <a:r>
              <a:rPr lang="ko-KR" altLang="en-US" sz="4800" b="1">
                <a:solidFill>
                  <a:srgbClr val="5B84DF"/>
                </a:solidFill>
              </a:rPr>
              <a:t>운전자</a:t>
            </a:r>
            <a:r>
              <a:rPr lang="en-US" altLang="ko-KR" sz="4800" b="1">
                <a:solidFill>
                  <a:srgbClr val="5B84DF"/>
                </a:solidFill>
              </a:rPr>
              <a:t>/</a:t>
            </a:r>
            <a:r>
              <a:rPr lang="ko-KR" altLang="en-US" sz="4800" b="1">
                <a:solidFill>
                  <a:srgbClr val="5B84DF"/>
                </a:solidFill>
              </a:rPr>
              <a:t>탑승자 구인 게시판</a:t>
            </a:r>
            <a:r>
              <a:rPr lang="en-US" altLang="ko-KR" sz="4800" b="1">
                <a:solidFill>
                  <a:srgbClr val="5B84DF"/>
                </a:solidFill>
              </a:rPr>
              <a:t>)</a:t>
            </a:r>
          </a:p>
        </p:txBody>
      </p:sp>
      <p:grpSp>
        <p:nvGrpSpPr>
          <p:cNvPr id="1024" name="그룹 1023"/>
          <p:cNvGrpSpPr/>
          <p:nvPr/>
        </p:nvGrpSpPr>
        <p:grpSpPr>
          <a:xfrm>
            <a:off x="609600" y="2019300"/>
            <a:ext cx="17145000" cy="3124199"/>
            <a:chOff x="609600" y="1714500"/>
            <a:chExt cx="17145000" cy="685800"/>
          </a:xfrm>
        </p:grpSpPr>
        <p:sp>
          <p:nvSpPr>
            <p:cNvPr id="1022" name="직사각형 1021"/>
            <p:cNvSpPr/>
            <p:nvPr/>
          </p:nvSpPr>
          <p:spPr>
            <a:xfrm>
              <a:off x="609600" y="1714500"/>
              <a:ext cx="1524000" cy="685800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000"/>
                <a:t>회원</a:t>
              </a:r>
            </a:p>
            <a:p>
              <a:pPr algn="ctr">
                <a:defRPr/>
              </a:pPr>
              <a:r>
                <a:rPr lang="en-US" altLang="ko-KR" sz="3000"/>
                <a:t>(</a:t>
              </a:r>
              <a:r>
                <a:rPr lang="ko-KR" altLang="en-US" sz="3000"/>
                <a:t>작성자</a:t>
              </a:r>
              <a:r>
                <a:rPr lang="en-US" altLang="ko-KR" sz="3000"/>
                <a:t>)</a:t>
              </a:r>
            </a:p>
          </p:txBody>
        </p:sp>
        <p:sp>
          <p:nvSpPr>
            <p:cNvPr id="1023" name="직사각형 1022"/>
            <p:cNvSpPr/>
            <p:nvPr/>
          </p:nvSpPr>
          <p:spPr>
            <a:xfrm>
              <a:off x="2209800" y="1714500"/>
              <a:ext cx="155448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25" name="TextBox 1024"/>
          <p:cNvSpPr txBox="1"/>
          <p:nvPr/>
        </p:nvSpPr>
        <p:spPr>
          <a:xfrm>
            <a:off x="2209800" y="2030729"/>
            <a:ext cx="15316200" cy="246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모든 회원</a:t>
            </a:r>
            <a:r>
              <a:rPr lang="en-US" altLang="ko-KR" sz="2600" b="1">
                <a:solidFill>
                  <a:srgbClr val="153E9B"/>
                </a:solidFill>
              </a:rPr>
              <a:t>(</a:t>
            </a:r>
            <a:r>
              <a:rPr lang="ko-KR" altLang="en-US" sz="2600" b="1">
                <a:solidFill>
                  <a:srgbClr val="153E9B"/>
                </a:solidFill>
              </a:rPr>
              <a:t>작성자</a:t>
            </a:r>
            <a:r>
              <a:rPr lang="en-US" altLang="ko-KR" sz="2600" b="1">
                <a:solidFill>
                  <a:srgbClr val="153E9B"/>
                </a:solidFill>
              </a:rPr>
              <a:t>)</a:t>
            </a:r>
            <a:r>
              <a:rPr lang="ko-KR" altLang="en-US" sz="2600" b="1">
                <a:solidFill>
                  <a:srgbClr val="153E9B"/>
                </a:solidFill>
              </a:rPr>
              <a:t>은 운전자</a:t>
            </a:r>
            <a:r>
              <a:rPr lang="en-US" altLang="ko-KR" sz="2600" b="1">
                <a:solidFill>
                  <a:srgbClr val="153E9B"/>
                </a:solidFill>
              </a:rPr>
              <a:t>/</a:t>
            </a:r>
            <a:r>
              <a:rPr lang="ko-KR" altLang="en-US" sz="2600" b="1">
                <a:solidFill>
                  <a:srgbClr val="153E9B"/>
                </a:solidFill>
              </a:rPr>
              <a:t>탑승자 구인 글을 작성할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모든 회원</a:t>
            </a:r>
            <a:r>
              <a:rPr lang="en-US" altLang="ko-KR" sz="2600" b="1">
                <a:solidFill>
                  <a:srgbClr val="153E9B"/>
                </a:solidFill>
              </a:rPr>
              <a:t>(</a:t>
            </a:r>
            <a:r>
              <a:rPr lang="ko-KR" altLang="en-US" sz="2600" b="1">
                <a:solidFill>
                  <a:srgbClr val="153E9B"/>
                </a:solidFill>
              </a:rPr>
              <a:t>작성자</a:t>
            </a:r>
            <a:r>
              <a:rPr lang="en-US" altLang="ko-KR" sz="2600" b="1">
                <a:solidFill>
                  <a:srgbClr val="153E9B"/>
                </a:solidFill>
              </a:rPr>
              <a:t>)</a:t>
            </a:r>
            <a:r>
              <a:rPr lang="ko-KR" altLang="en-US" sz="2600" b="1">
                <a:solidFill>
                  <a:srgbClr val="153E9B"/>
                </a:solidFill>
              </a:rPr>
              <a:t>은 본인이 작성한 운전자</a:t>
            </a:r>
            <a:r>
              <a:rPr lang="en-US" altLang="ko-KR" sz="2600" b="1">
                <a:solidFill>
                  <a:srgbClr val="153E9B"/>
                </a:solidFill>
              </a:rPr>
              <a:t>/</a:t>
            </a:r>
            <a:r>
              <a:rPr lang="ko-KR" altLang="en-US" sz="2600" b="1">
                <a:solidFill>
                  <a:srgbClr val="153E9B"/>
                </a:solidFill>
              </a:rPr>
              <a:t>탑승자 구인 글을 삭제할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모든 회원</a:t>
            </a:r>
            <a:r>
              <a:rPr lang="en-US" altLang="ko-KR" sz="2600" b="1">
                <a:solidFill>
                  <a:srgbClr val="153E9B"/>
                </a:solidFill>
              </a:rPr>
              <a:t>(</a:t>
            </a:r>
            <a:r>
              <a:rPr lang="ko-KR" altLang="en-US" sz="2600" b="1">
                <a:solidFill>
                  <a:srgbClr val="153E9B"/>
                </a:solidFill>
              </a:rPr>
              <a:t>작성자</a:t>
            </a:r>
            <a:r>
              <a:rPr lang="en-US" altLang="ko-KR" sz="2600" b="1">
                <a:solidFill>
                  <a:srgbClr val="153E9B"/>
                </a:solidFill>
              </a:rPr>
              <a:t>)</a:t>
            </a:r>
            <a:r>
              <a:rPr lang="ko-KR" altLang="en-US" sz="2600" b="1">
                <a:solidFill>
                  <a:srgbClr val="153E9B"/>
                </a:solidFill>
              </a:rPr>
              <a:t>은 본인이 작성한 글의 운전</a:t>
            </a:r>
            <a:r>
              <a:rPr lang="en-US" altLang="ko-KR" sz="2600" b="1">
                <a:solidFill>
                  <a:srgbClr val="153E9B"/>
                </a:solidFill>
              </a:rPr>
              <a:t>/</a:t>
            </a:r>
            <a:r>
              <a:rPr lang="ko-KR" altLang="en-US" sz="2600" b="1">
                <a:solidFill>
                  <a:srgbClr val="153E9B"/>
                </a:solidFill>
              </a:rPr>
              <a:t>탑승 지원자를 볼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모든 회원</a:t>
            </a:r>
            <a:r>
              <a:rPr lang="en-US" altLang="ko-KR" sz="2600" b="1">
                <a:solidFill>
                  <a:srgbClr val="153E9B"/>
                </a:solidFill>
              </a:rPr>
              <a:t>(</a:t>
            </a:r>
            <a:r>
              <a:rPr lang="ko-KR" altLang="en-US" sz="2600" b="1">
                <a:solidFill>
                  <a:srgbClr val="153E9B"/>
                </a:solidFill>
              </a:rPr>
              <a:t>작성자</a:t>
            </a:r>
            <a:r>
              <a:rPr lang="en-US" altLang="ko-KR" sz="2600" b="1">
                <a:solidFill>
                  <a:srgbClr val="153E9B"/>
                </a:solidFill>
              </a:rPr>
              <a:t>)</a:t>
            </a:r>
            <a:r>
              <a:rPr lang="ko-KR" altLang="en-US" sz="2600" b="1">
                <a:solidFill>
                  <a:srgbClr val="153E9B"/>
                </a:solidFill>
              </a:rPr>
              <a:t>은 본인이 작성한 글의 운전</a:t>
            </a:r>
            <a:r>
              <a:rPr lang="en-US" altLang="ko-KR" sz="2600" b="1">
                <a:solidFill>
                  <a:srgbClr val="153E9B"/>
                </a:solidFill>
              </a:rPr>
              <a:t>/</a:t>
            </a:r>
            <a:r>
              <a:rPr lang="ko-KR" altLang="en-US" sz="2600" b="1">
                <a:solidFill>
                  <a:srgbClr val="153E9B"/>
                </a:solidFill>
              </a:rPr>
              <a:t>탑승 지원자를 승인</a:t>
            </a:r>
            <a:r>
              <a:rPr lang="en-US" altLang="ko-KR" sz="2600" b="1">
                <a:solidFill>
                  <a:srgbClr val="153E9B"/>
                </a:solidFill>
              </a:rPr>
              <a:t>/</a:t>
            </a:r>
            <a:r>
              <a:rPr lang="ko-KR" altLang="en-US" sz="2600" b="1">
                <a:solidFill>
                  <a:srgbClr val="153E9B"/>
                </a:solidFill>
              </a:rPr>
              <a:t>거절할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</p:txBody>
      </p:sp>
      <p:grpSp>
        <p:nvGrpSpPr>
          <p:cNvPr id="1026" name="그룹 1025"/>
          <p:cNvGrpSpPr/>
          <p:nvPr/>
        </p:nvGrpSpPr>
        <p:grpSpPr>
          <a:xfrm>
            <a:off x="609600" y="5829300"/>
            <a:ext cx="17145000" cy="2743199"/>
            <a:chOff x="609600" y="1714500"/>
            <a:chExt cx="17145000" cy="685800"/>
          </a:xfrm>
        </p:grpSpPr>
        <p:sp>
          <p:nvSpPr>
            <p:cNvPr id="1027" name="직사각형 1026"/>
            <p:cNvSpPr/>
            <p:nvPr/>
          </p:nvSpPr>
          <p:spPr>
            <a:xfrm>
              <a:off x="609600" y="1714500"/>
              <a:ext cx="1524000" cy="685800"/>
            </a:xfrm>
            <a:prstGeom prst="rect">
              <a:avLst/>
            </a:prstGeom>
            <a:solidFill>
              <a:srgbClr val="4F81BD">
                <a:alpha val="100000"/>
              </a:srgbClr>
            </a:solidFill>
            <a:ln w="25400" cap="flat" cmpd="sng" algn="ctr">
              <a:solidFill>
                <a:srgbClr val="263E5B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0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회원</a:t>
              </a:r>
            </a:p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0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(</a:t>
              </a:r>
              <a:r>
                <a:rPr kumimoji="0" lang="ko-KR" altLang="en-US" sz="30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지원자</a:t>
              </a:r>
              <a:r>
                <a:rPr kumimoji="0" lang="en-US" altLang="ko-KR" sz="30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)</a:t>
              </a:r>
            </a:p>
          </p:txBody>
        </p:sp>
        <p:sp>
          <p:nvSpPr>
            <p:cNvPr id="1028" name="직사각형 1027"/>
            <p:cNvSpPr/>
            <p:nvPr/>
          </p:nvSpPr>
          <p:spPr>
            <a:xfrm>
              <a:off x="2209800" y="1714500"/>
              <a:ext cx="15544800" cy="685800"/>
            </a:xfrm>
            <a:prstGeom prst="rect">
              <a:avLst/>
            </a:prstGeom>
            <a:noFill/>
            <a:ln w="25400" cap="flat" cmpd="sng" algn="ctr">
              <a:solidFill>
                <a:srgbClr val="263E5B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029" name="TextBox 1028"/>
          <p:cNvSpPr txBox="1"/>
          <p:nvPr/>
        </p:nvSpPr>
        <p:spPr>
          <a:xfrm>
            <a:off x="2286000" y="5905500"/>
            <a:ext cx="15316200" cy="1864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모든 회원</a:t>
            </a:r>
            <a:r>
              <a:rPr lang="en-US" altLang="ko-KR" sz="2600" b="1">
                <a:solidFill>
                  <a:srgbClr val="153E9B"/>
                </a:solidFill>
              </a:rPr>
              <a:t>(</a:t>
            </a:r>
            <a:r>
              <a:rPr lang="ko-KR" altLang="en-US" sz="2600" b="1">
                <a:solidFill>
                  <a:srgbClr val="153E9B"/>
                </a:solidFill>
              </a:rPr>
              <a:t>지원자</a:t>
            </a:r>
            <a:r>
              <a:rPr lang="en-US" altLang="ko-KR" sz="2600" b="1">
                <a:solidFill>
                  <a:srgbClr val="153E9B"/>
                </a:solidFill>
              </a:rPr>
              <a:t>)</a:t>
            </a:r>
            <a:r>
              <a:rPr lang="ko-KR" altLang="en-US" sz="2600" b="1">
                <a:solidFill>
                  <a:srgbClr val="153E9B"/>
                </a:solidFill>
              </a:rPr>
              <a:t>은 운전자</a:t>
            </a:r>
            <a:r>
              <a:rPr lang="en-US" altLang="ko-KR" sz="2600" b="1">
                <a:solidFill>
                  <a:srgbClr val="153E9B"/>
                </a:solidFill>
              </a:rPr>
              <a:t>/</a:t>
            </a:r>
            <a:r>
              <a:rPr lang="ko-KR" altLang="en-US" sz="2600" b="1">
                <a:solidFill>
                  <a:srgbClr val="153E9B"/>
                </a:solidFill>
              </a:rPr>
              <a:t>탑승자 지원 요청을 할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2600" b="1">
              <a:solidFill>
                <a:srgbClr val="153E9B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153E9B"/>
                </a:solidFill>
              </a:rPr>
              <a:t>-</a:t>
            </a:r>
            <a:r>
              <a:rPr lang="ko-KR" altLang="en-US" sz="2600" b="1">
                <a:solidFill>
                  <a:srgbClr val="153E9B"/>
                </a:solidFill>
              </a:rPr>
              <a:t> 모든 회원</a:t>
            </a:r>
            <a:r>
              <a:rPr lang="en-US" altLang="ko-KR" sz="2600" b="1">
                <a:solidFill>
                  <a:srgbClr val="153E9B"/>
                </a:solidFill>
              </a:rPr>
              <a:t>(</a:t>
            </a:r>
            <a:r>
              <a:rPr lang="ko-KR" altLang="en-US" sz="2600" b="1">
                <a:solidFill>
                  <a:srgbClr val="153E9B"/>
                </a:solidFill>
              </a:rPr>
              <a:t>지원자</a:t>
            </a:r>
            <a:r>
              <a:rPr lang="en-US" altLang="ko-KR" sz="2600" b="1">
                <a:solidFill>
                  <a:srgbClr val="153E9B"/>
                </a:solidFill>
              </a:rPr>
              <a:t>)</a:t>
            </a:r>
            <a:r>
              <a:rPr lang="ko-KR" altLang="en-US" sz="2600" b="1">
                <a:solidFill>
                  <a:srgbClr val="153E9B"/>
                </a:solidFill>
              </a:rPr>
              <a:t>은 요청이 승인되기 전까지 본인의 요청을 취소할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373600" y="9513957"/>
            <a:ext cx="4517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007AD6"/>
                </a:solidFill>
              </a:rPr>
              <a:t>14</a:t>
            </a:r>
            <a:endParaRPr lang="ko-KR" altLang="en-US" sz="1700" b="1" dirty="0">
              <a:solidFill>
                <a:srgbClr val="007AD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6400" y="6104886"/>
            <a:ext cx="3435972" cy="3435972"/>
            <a:chOff x="60669" y="4633633"/>
            <a:chExt cx="3435972" cy="34359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669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10800000" flipV="1">
            <a:off x="3276601" y="8762999"/>
            <a:ext cx="5832507" cy="266700"/>
            <a:chOff x="5759157" y="6303999"/>
            <a:chExt cx="821477" cy="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759157" y="6303999"/>
              <a:ext cx="821477" cy="9523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524000" y="641206"/>
            <a:ext cx="7239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 dirty="0">
                <a:solidFill>
                  <a:srgbClr val="5B84DF"/>
                </a:solidFill>
              </a:rPr>
              <a:t> 기능 구현 </a:t>
            </a:r>
            <a:r>
              <a:rPr lang="en-US" altLang="ko-KR" sz="4400" b="1" dirty="0">
                <a:solidFill>
                  <a:srgbClr val="5B84DF"/>
                </a:solidFill>
              </a:rPr>
              <a:t>(</a:t>
            </a:r>
            <a:r>
              <a:rPr lang="ko-KR" altLang="en-US" sz="4400" b="1" dirty="0">
                <a:solidFill>
                  <a:srgbClr val="5B84DF"/>
                </a:solidFill>
              </a:rPr>
              <a:t>화면 레이아웃</a:t>
            </a:r>
            <a:r>
              <a:rPr lang="en-US" altLang="ko-KR" sz="4400" b="1" dirty="0">
                <a:solidFill>
                  <a:srgbClr val="5B84DF"/>
                </a:solidFill>
              </a:rPr>
              <a:t>)</a:t>
            </a:r>
            <a:r>
              <a:rPr lang="ko-KR" altLang="en-US" sz="4400" b="1" dirty="0">
                <a:solidFill>
                  <a:srgbClr val="5B84DF"/>
                </a:solidFill>
              </a:rPr>
              <a:t> 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0591800" y="2400300"/>
            <a:ext cx="3435972" cy="3435972"/>
            <a:chOff x="2064914" y="4633633"/>
            <a:chExt cx="3435972" cy="3435972"/>
          </a:xfrm>
        </p:grpSpPr>
        <p:pic>
          <p:nvPicPr>
            <p:cNvPr id="46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48" name="그룹 1005"/>
          <p:cNvGrpSpPr/>
          <p:nvPr/>
        </p:nvGrpSpPr>
        <p:grpSpPr>
          <a:xfrm>
            <a:off x="14346799" y="458937"/>
            <a:ext cx="3435972" cy="3435972"/>
            <a:chOff x="2064914" y="4633633"/>
            <a:chExt cx="3435972" cy="3435972"/>
          </a:xfrm>
        </p:grpSpPr>
        <p:pic>
          <p:nvPicPr>
            <p:cNvPr id="5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295400" y="2400300"/>
            <a:ext cx="7010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4400" dirty="0">
                <a:solidFill>
                  <a:srgbClr val="5B84DF"/>
                </a:solidFill>
              </a:rPr>
              <a:t>1</a:t>
            </a:r>
            <a:r>
              <a:rPr lang="ko-KR" altLang="en-US" sz="4400" dirty="0">
                <a:solidFill>
                  <a:srgbClr val="5B84DF"/>
                </a:solidFill>
              </a:rPr>
              <a:t>차 화면 구성</a:t>
            </a:r>
            <a:r>
              <a:rPr lang="en-US" altLang="ko-KR" sz="4400" dirty="0">
                <a:solidFill>
                  <a:srgbClr val="5B84DF"/>
                </a:solidFill>
              </a:rPr>
              <a:t>(oven)</a:t>
            </a:r>
            <a:endParaRPr lang="ko-KR" altLang="en-US" sz="4400" dirty="0">
              <a:solidFill>
                <a:srgbClr val="5B84DF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 dirty="0">
                <a:solidFill>
                  <a:srgbClr val="5B84DF"/>
                </a:solidFill>
              </a:rPr>
              <a:t>최종 레이아웃</a:t>
            </a:r>
            <a:r>
              <a:rPr lang="en-US" altLang="ko-KR" sz="4400" dirty="0">
                <a:solidFill>
                  <a:srgbClr val="5B84DF"/>
                </a:solidFill>
              </a:rPr>
              <a:t>(Bootstrap)</a:t>
            </a:r>
            <a:endParaRPr lang="ko-KR" altLang="en-US" sz="4400" dirty="0">
              <a:solidFill>
                <a:srgbClr val="5B84DF"/>
              </a:solidFill>
            </a:endParaRPr>
          </a:p>
        </p:txBody>
      </p:sp>
      <p:pic>
        <p:nvPicPr>
          <p:cNvPr id="1026" name="Picture 2" descr="C:\Users\희은\OneDrive\바탕 화면\KakaoTalk_20220917_19172667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120340" y="4869922"/>
            <a:ext cx="4455506" cy="4455506"/>
          </a:xfrm>
          <a:prstGeom prst="rect">
            <a:avLst/>
          </a:prstGeom>
          <a:noFill/>
        </p:spPr>
      </p:pic>
      <p:pic>
        <p:nvPicPr>
          <p:cNvPr id="19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282" y="495300"/>
            <a:ext cx="1190718" cy="1095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4358700"/>
            <a:ext cx="6629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B84DF"/>
                </a:solidFill>
              </a:rPr>
              <a:t>- </a:t>
            </a:r>
            <a:r>
              <a:rPr lang="ko-KR" altLang="en-US" sz="4000" dirty="0">
                <a:solidFill>
                  <a:srgbClr val="5B84DF"/>
                </a:solidFill>
              </a:rPr>
              <a:t>메인 페이지</a:t>
            </a:r>
            <a:endParaRPr lang="en-US" altLang="ko-KR" sz="4000" dirty="0">
              <a:solidFill>
                <a:srgbClr val="5B84DF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4000" dirty="0">
                <a:solidFill>
                  <a:srgbClr val="5B84DF"/>
                </a:solidFill>
              </a:rPr>
              <a:t>회원가입 </a:t>
            </a:r>
            <a:r>
              <a:rPr lang="en-US" altLang="ko-KR" sz="4000" dirty="0">
                <a:solidFill>
                  <a:srgbClr val="5B84DF"/>
                </a:solidFill>
              </a:rPr>
              <a:t>(</a:t>
            </a:r>
            <a:r>
              <a:rPr lang="ko-KR" altLang="en-US" sz="4000" dirty="0">
                <a:solidFill>
                  <a:srgbClr val="5B84DF"/>
                </a:solidFill>
              </a:rPr>
              <a:t>유효성 체크</a:t>
            </a:r>
            <a:r>
              <a:rPr lang="en-US" altLang="ko-KR" sz="4000" dirty="0">
                <a:solidFill>
                  <a:srgbClr val="5B84DF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4000" dirty="0">
                <a:solidFill>
                  <a:srgbClr val="5B84DF"/>
                </a:solidFill>
              </a:rPr>
              <a:t>비밀번호 암호화</a:t>
            </a:r>
            <a:endParaRPr lang="en-US" altLang="ko-KR" sz="4000" dirty="0">
              <a:solidFill>
                <a:srgbClr val="5B84DF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4000" dirty="0">
                <a:solidFill>
                  <a:srgbClr val="5B84DF"/>
                </a:solidFill>
              </a:rPr>
              <a:t>비밀번호 변경</a:t>
            </a:r>
            <a:r>
              <a:rPr lang="en-US" altLang="ko-KR" sz="4000" dirty="0">
                <a:solidFill>
                  <a:srgbClr val="5B84DF"/>
                </a:solidFill>
              </a:rPr>
              <a:t>’</a:t>
            </a:r>
          </a:p>
          <a:p>
            <a:pPr marL="285750" indent="-285750">
              <a:buFontTx/>
              <a:buChar char="-"/>
            </a:pPr>
            <a:r>
              <a:rPr lang="ko-KR" altLang="en-US" sz="4000" dirty="0">
                <a:solidFill>
                  <a:srgbClr val="5B84DF"/>
                </a:solidFill>
              </a:rPr>
              <a:t>탑승자 구해요</a:t>
            </a:r>
            <a:endParaRPr lang="en-US" altLang="ko-KR" sz="4000" dirty="0">
              <a:solidFill>
                <a:srgbClr val="5B84DF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4000" dirty="0">
                <a:solidFill>
                  <a:srgbClr val="5B84DF"/>
                </a:solidFill>
              </a:rPr>
              <a:t>운전자 구해요</a:t>
            </a:r>
            <a:endParaRPr lang="en-US" altLang="ko-KR" sz="4000" dirty="0">
              <a:solidFill>
                <a:srgbClr val="5B84DF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4000" dirty="0">
                <a:solidFill>
                  <a:srgbClr val="5B84DF"/>
                </a:solidFill>
              </a:rPr>
              <a:t>신청 </a:t>
            </a:r>
            <a:r>
              <a:rPr lang="en-US" altLang="ko-KR" sz="4000" dirty="0">
                <a:solidFill>
                  <a:srgbClr val="5B84DF"/>
                </a:solidFill>
              </a:rPr>
              <a:t>- </a:t>
            </a:r>
            <a:r>
              <a:rPr lang="ko-KR" altLang="en-US" sz="4000" dirty="0">
                <a:solidFill>
                  <a:srgbClr val="5B84DF"/>
                </a:solidFill>
              </a:rPr>
              <a:t>승인</a:t>
            </a:r>
            <a:endParaRPr lang="en-US" altLang="ko-KR" sz="4000" dirty="0">
              <a:solidFill>
                <a:srgbClr val="5B84DF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5B84DF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5B84DF"/>
              </a:solidFill>
            </a:endParaRPr>
          </a:p>
          <a:p>
            <a:endParaRPr lang="ko-KR" altLang="en-US" dirty="0">
              <a:solidFill>
                <a:srgbClr val="5B84DF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9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73408" y="442701"/>
            <a:ext cx="17181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/>
              <a:buChar char="§"/>
              <a:defRPr/>
            </a:pPr>
            <a:r>
              <a:rPr lang="en-US" altLang="ko-KR" sz="4800" b="1" dirty="0">
                <a:solidFill>
                  <a:srgbClr val="5B84DF"/>
                </a:solidFill>
              </a:rPr>
              <a:t>1</a:t>
            </a:r>
            <a:r>
              <a:rPr lang="ko-KR" altLang="en-US" sz="4800" b="1" dirty="0">
                <a:solidFill>
                  <a:srgbClr val="5B84DF"/>
                </a:solidFill>
              </a:rPr>
              <a:t>차 화면레이아웃 </a:t>
            </a:r>
            <a:r>
              <a:rPr lang="en-US" altLang="ko-KR" sz="4800" b="1" dirty="0">
                <a:solidFill>
                  <a:srgbClr val="5B84DF"/>
                </a:solidFill>
              </a:rPr>
              <a:t>(1-1)</a:t>
            </a: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2910840"/>
            <a:ext cx="8061960" cy="4465320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20200" y="2834639"/>
            <a:ext cx="8724900" cy="4617720"/>
          </a:xfrm>
          <a:prstGeom prst="rect">
            <a:avLst/>
          </a:prstGeom>
        </p:spPr>
      </p:pic>
      <p:sp>
        <p:nvSpPr>
          <p:cNvPr id="1032" name="TextBox 1031"/>
          <p:cNvSpPr txBox="1"/>
          <p:nvPr/>
        </p:nvSpPr>
        <p:spPr>
          <a:xfrm>
            <a:off x="3581400" y="7734300"/>
            <a:ext cx="18288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/>
              <a:t>비로그인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13030200" y="7810500"/>
            <a:ext cx="18288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로그인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73408" y="442701"/>
            <a:ext cx="17181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/>
              <a:buChar char="§"/>
              <a:defRPr/>
            </a:pPr>
            <a:r>
              <a:rPr lang="en-US" altLang="ko-KR" sz="4800" b="1" dirty="0">
                <a:solidFill>
                  <a:srgbClr val="5B84DF"/>
                </a:solidFill>
              </a:rPr>
              <a:t>1</a:t>
            </a:r>
            <a:r>
              <a:rPr lang="ko-KR" altLang="en-US" sz="4800" b="1" dirty="0">
                <a:solidFill>
                  <a:srgbClr val="5B84DF"/>
                </a:solidFill>
              </a:rPr>
              <a:t>차 화면구성 </a:t>
            </a:r>
            <a:r>
              <a:rPr lang="en-US" altLang="ko-KR" sz="4800" b="1" dirty="0">
                <a:solidFill>
                  <a:srgbClr val="5B84DF"/>
                </a:solidFill>
              </a:rPr>
              <a:t>(1-2)</a:t>
            </a: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57800" y="2891789"/>
            <a:ext cx="6347460" cy="4503420"/>
          </a:xfrm>
          <a:prstGeom prst="rect">
            <a:avLst/>
          </a:prstGeom>
        </p:spPr>
      </p:pic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4340" y="3878580"/>
            <a:ext cx="4309385" cy="2788919"/>
          </a:xfrm>
          <a:prstGeom prst="rect">
            <a:avLst/>
          </a:prstGeom>
        </p:spPr>
      </p:pic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15800" y="2777490"/>
            <a:ext cx="5524500" cy="4732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73408" y="442701"/>
            <a:ext cx="17181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/>
              <a:buChar char="§"/>
              <a:defRPr/>
            </a:pPr>
            <a:r>
              <a:rPr lang="en-US" altLang="ko-KR" sz="4800" b="1" dirty="0">
                <a:solidFill>
                  <a:srgbClr val="5B84DF"/>
                </a:solidFill>
              </a:rPr>
              <a:t>1</a:t>
            </a:r>
            <a:r>
              <a:rPr lang="ko-KR" altLang="en-US" sz="4800" b="1" dirty="0">
                <a:solidFill>
                  <a:srgbClr val="5B84DF"/>
                </a:solidFill>
              </a:rPr>
              <a:t>차 화면구성 </a:t>
            </a:r>
            <a:r>
              <a:rPr lang="en-US" altLang="ko-KR" sz="4800" b="1" dirty="0">
                <a:solidFill>
                  <a:srgbClr val="5B84DF"/>
                </a:solidFill>
              </a:rPr>
              <a:t>(1-3)</a:t>
            </a: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2179320"/>
            <a:ext cx="16857852" cy="646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 err="1">
                <a:solidFill>
                  <a:srgbClr val="5B84DF"/>
                </a:solidFill>
              </a:rPr>
              <a:t>메인페이지</a:t>
            </a:r>
            <a:endParaRPr lang="ko-KR" altLang="en-US" sz="4800" b="1" dirty="0">
              <a:solidFill>
                <a:srgbClr val="5B84D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36CCE-A847-852B-D537-EBF6425F97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01" y="4202681"/>
            <a:ext cx="9190554" cy="5121177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5513BBA-E78B-D325-6C72-A266344F4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2" y="2582911"/>
            <a:ext cx="9190554" cy="5121177"/>
          </a:xfrm>
        </p:spPr>
      </p:pic>
    </p:spTree>
    <p:extLst>
      <p:ext uri="{BB962C8B-B14F-4D97-AF65-F5344CB8AC3E}">
        <p14:creationId xmlns:p14="http://schemas.microsoft.com/office/powerpoint/2010/main" val="348868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53" y="9540876"/>
            <a:ext cx="369778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520703" y="3158260"/>
            <a:ext cx="7615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00206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</a:t>
            </a:r>
            <a:r>
              <a:rPr lang="en-US" altLang="ko-KR" sz="7200" dirty="0">
                <a:solidFill>
                  <a:srgbClr val="00206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ONTENTS</a:t>
            </a:r>
            <a:endParaRPr lang="ko-KR" altLang="en-US" sz="7200" dirty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6358" y="3183955"/>
            <a:ext cx="61722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20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ko-KR" altLang="en-US" sz="4000" dirty="0">
                <a:solidFill>
                  <a:schemeClr val="tx2"/>
                </a:solidFill>
                <a:latin typeface="Adobe Heiti Std R" pitchFamily="34" charset="-128"/>
                <a:ea typeface="Adobe 고딕 Std B" pitchFamily="34" charset="-127"/>
              </a:rPr>
              <a:t>프로젝트 소개</a:t>
            </a:r>
            <a:endParaRPr lang="en-US" altLang="ko-KR" sz="4000" dirty="0">
              <a:solidFill>
                <a:schemeClr val="tx2"/>
              </a:solidFill>
              <a:latin typeface="Adobe Heiti Std R" pitchFamily="34" charset="-128"/>
              <a:ea typeface="Adobe Heiti Std R" pitchFamily="34" charset="-128"/>
            </a:endParaRPr>
          </a:p>
          <a:p>
            <a:pPr marL="914400" indent="-914400">
              <a:lnSpc>
                <a:spcPct val="20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ko-KR" altLang="en-US" sz="4000" dirty="0">
                <a:solidFill>
                  <a:schemeClr val="tx2"/>
                </a:solidFill>
                <a:latin typeface="Adobe Heiti Std R" pitchFamily="34" charset="-128"/>
                <a:ea typeface="Adobe 고딕 Std B" pitchFamily="34" charset="-127"/>
              </a:rPr>
              <a:t>프로젝트 분석 및 설계</a:t>
            </a:r>
            <a:endParaRPr lang="en-US" altLang="ko-KR" sz="4000" dirty="0">
              <a:solidFill>
                <a:schemeClr val="tx2"/>
              </a:solidFill>
              <a:latin typeface="Adobe Heiti Std R" pitchFamily="34" charset="-128"/>
              <a:ea typeface="Adobe 고딕 Std B" pitchFamily="34" charset="-127"/>
            </a:endParaRPr>
          </a:p>
          <a:p>
            <a:pPr marL="914400" indent="-914400">
              <a:lnSpc>
                <a:spcPct val="20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ko-KR" altLang="en-US" sz="4000" dirty="0">
                <a:solidFill>
                  <a:schemeClr val="tx2"/>
                </a:solidFill>
                <a:latin typeface="Adobe Heiti Std R" pitchFamily="34" charset="-128"/>
                <a:ea typeface="Adobe 고딕 Std B" pitchFamily="34" charset="-127"/>
              </a:rPr>
              <a:t>화면구성 및 기능</a:t>
            </a:r>
            <a:endParaRPr lang="en-US" altLang="ko-KR" sz="4000" dirty="0">
              <a:solidFill>
                <a:schemeClr val="tx2"/>
              </a:solidFill>
              <a:latin typeface="Adobe Heiti Std R" pitchFamily="34" charset="-128"/>
              <a:ea typeface="Adobe 고딕 Std B" pitchFamily="34" charset="-127"/>
            </a:endParaRPr>
          </a:p>
          <a:p>
            <a:pPr marL="914400" indent="-914400">
              <a:lnSpc>
                <a:spcPct val="20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ko-KR" altLang="en-US" sz="4000" dirty="0">
                <a:solidFill>
                  <a:schemeClr val="tx2"/>
                </a:solidFill>
                <a:latin typeface="Adobe Heiti Std R" pitchFamily="34" charset="-128"/>
                <a:ea typeface="Adobe 고딕 Std B" pitchFamily="34" charset="-127"/>
              </a:rPr>
              <a:t>이슈사항</a:t>
            </a:r>
            <a:endParaRPr lang="en-US" altLang="ko-KR" sz="4000" dirty="0">
              <a:solidFill>
                <a:schemeClr val="tx2"/>
              </a:solidFill>
              <a:latin typeface="Adobe Heiti Std R" pitchFamily="34" charset="-128"/>
              <a:ea typeface="Adobe 고딕 Std B" pitchFamily="34" charset="-127"/>
            </a:endParaRPr>
          </a:p>
          <a:p>
            <a:pPr marL="914400" indent="-914400">
              <a:lnSpc>
                <a:spcPct val="20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ko-KR" altLang="en-US" sz="4000" dirty="0">
                <a:solidFill>
                  <a:schemeClr val="tx2"/>
                </a:solidFill>
                <a:latin typeface="Adobe Heiti Std R" pitchFamily="34" charset="-128"/>
                <a:ea typeface="Adobe 고딕 Std B" pitchFamily="34" charset="-127"/>
              </a:rPr>
              <a:t>질의응답</a:t>
            </a:r>
            <a:endParaRPr lang="en-US" altLang="ko-KR" sz="4000" dirty="0">
              <a:solidFill>
                <a:schemeClr val="tx2"/>
              </a:solidFill>
              <a:latin typeface="Adobe Fan Heiti Std B" pitchFamily="34" charset="-128"/>
              <a:ea typeface="Adobe Fan Heiti Std B" pitchFamily="34" charset="-128"/>
            </a:endParaRPr>
          </a:p>
          <a:p>
            <a:pPr marL="914400" indent="-914400">
              <a:buClr>
                <a:schemeClr val="tx2"/>
              </a:buClr>
              <a:buFont typeface="+mj-lt"/>
              <a:buAutoNum type="arabicPeriod"/>
            </a:pPr>
            <a:endParaRPr lang="en-US" altLang="ko-KR" sz="4800" dirty="0">
              <a:solidFill>
                <a:schemeClr val="tx2"/>
              </a:solidFill>
            </a:endParaRPr>
          </a:p>
          <a:p>
            <a:pPr marL="914400" indent="-914400">
              <a:buClr>
                <a:schemeClr val="tx2"/>
              </a:buClr>
              <a:buFont typeface="+mj-lt"/>
              <a:buAutoNum type="arabicPeriod"/>
            </a:pPr>
            <a:endParaRPr lang="ko-KR" altLang="en-US" sz="4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1036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회원가입 </a:t>
            </a:r>
            <a:r>
              <a:rPr lang="en-US" altLang="ko-KR" sz="4800" b="1" dirty="0">
                <a:solidFill>
                  <a:srgbClr val="5B84DF"/>
                </a:solidFill>
              </a:rPr>
              <a:t>(</a:t>
            </a:r>
            <a:r>
              <a:rPr lang="ko-KR" altLang="en-US" sz="4800" b="1" dirty="0">
                <a:solidFill>
                  <a:srgbClr val="5B84DF"/>
                </a:solidFill>
              </a:rPr>
              <a:t>유효성 체크</a:t>
            </a:r>
            <a:r>
              <a:rPr lang="en-US" altLang="ko-KR" sz="4800" b="1" dirty="0">
                <a:solidFill>
                  <a:srgbClr val="5B84DF"/>
                </a:solidFill>
              </a:rPr>
              <a:t>)</a:t>
            </a:r>
            <a:endParaRPr lang="ko-KR" altLang="en-US" sz="4800" b="1" dirty="0">
              <a:solidFill>
                <a:srgbClr val="5B84D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F5D8F-3EEE-3D2F-5769-10676F08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97" y="1790700"/>
            <a:ext cx="5410200" cy="746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B5B61E-D190-6929-C399-FA4AF5CAD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38" y="1803245"/>
            <a:ext cx="5651162" cy="7455287"/>
          </a:xfrm>
          <a:prstGeom prst="rect">
            <a:avLst/>
          </a:prstGeom>
        </p:spPr>
      </p:pic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CF951ABD-7795-98E6-BD63-EF7DA77CE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1036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비밀번호 암호화</a:t>
            </a: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CF951ABD-7795-98E6-BD63-EF7DA77CE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54566"/>
            <a:ext cx="13258800" cy="1617930"/>
          </a:xfrm>
        </p:spPr>
        <p:txBody>
          <a:bodyPr>
            <a:normAutofit fontScale="32500" lnSpcReduction="20000"/>
          </a:bodyPr>
          <a:lstStyle/>
          <a:p>
            <a:pPr marR="0" lvl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ChosunSm"/>
              </a:rPr>
              <a:t>Spring Security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ChosunSm"/>
              </a:rPr>
              <a:t>를 이용한 데이터 암호화를 회원 비밀번호에 적용함</a:t>
            </a:r>
            <a:endParaRPr lang="en-US" altLang="ko-KR" b="1" dirty="0">
              <a:solidFill>
                <a:srgbClr val="555555"/>
              </a:solidFill>
              <a:latin typeface="ChosunSm"/>
            </a:endParaRPr>
          </a:p>
          <a:p>
            <a:pPr marR="0" lvl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ChosunSm"/>
              </a:rPr>
              <a:t>SHA-2 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ChosunSm"/>
              </a:rPr>
              <a:t>이상의 해시 알고리즘으로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ChosunSm"/>
              </a:rPr>
              <a:t>암호하되며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ChosunSm"/>
              </a:rPr>
              <a:t> 해시는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ChosunSm"/>
              </a:rPr>
              <a:t>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ChosunSm"/>
              </a:rPr>
              <a:t>단방향 알고리즘으로 복호화가 불가능함</a:t>
            </a:r>
            <a:endParaRPr lang="en-US" altLang="ko-KR" b="1" i="0" dirty="0">
              <a:solidFill>
                <a:srgbClr val="555555"/>
              </a:solidFill>
              <a:effectLst/>
              <a:latin typeface="ChosunSm"/>
            </a:endParaRPr>
          </a:p>
          <a:p>
            <a:pPr marR="0" lvl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1" i="0" dirty="0">
                <a:solidFill>
                  <a:srgbClr val="555555"/>
                </a:solidFill>
                <a:effectLst/>
                <a:latin typeface="ChosunSm"/>
              </a:rPr>
              <a:t>같은 데이터를 넣어도 다른 다이제스트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ChosunSm"/>
              </a:rPr>
              <a:t>(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ChosunSm"/>
              </a:rPr>
              <a:t>암호화값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ChosunSm"/>
              </a:rPr>
              <a:t>)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ChosunSm"/>
              </a:rPr>
              <a:t>이 나오는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ChosunSm"/>
              </a:rPr>
              <a:t>Salt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ChosunSm"/>
              </a:rPr>
              <a:t> 기능을 지원함</a:t>
            </a:r>
            <a:endParaRPr lang="en-US" altLang="ko-KR" b="1" i="0" dirty="0">
              <a:solidFill>
                <a:srgbClr val="555555"/>
              </a:solidFill>
              <a:effectLst/>
              <a:latin typeface="ChosunSm"/>
            </a:endParaRP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AE39C7B9-0291-B8C2-36F1-E3CFC0A14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3390900"/>
            <a:ext cx="10287000" cy="53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6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54D2-F825-040D-DB06-D04EF6019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27" y="3619500"/>
            <a:ext cx="11047095" cy="5465431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3C065C-F969-556C-C471-C44332220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3" y="2019300"/>
            <a:ext cx="9855695" cy="5465431"/>
          </a:xfrm>
        </p:spPr>
      </p:pic>
    </p:spTree>
    <p:extLst>
      <p:ext uri="{BB962C8B-B14F-4D97-AF65-F5344CB8AC3E}">
        <p14:creationId xmlns:p14="http://schemas.microsoft.com/office/powerpoint/2010/main" val="15805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9220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비밀번호 변경</a:t>
            </a:r>
            <a:r>
              <a:rPr lang="en-US" altLang="ko-KR" sz="4800" b="1" dirty="0">
                <a:solidFill>
                  <a:srgbClr val="5B84DF"/>
                </a:solidFill>
              </a:rPr>
              <a:t> - </a:t>
            </a:r>
            <a:r>
              <a:rPr lang="ko-KR" altLang="en-US" sz="4800" b="1" dirty="0">
                <a:solidFill>
                  <a:srgbClr val="5B84DF"/>
                </a:solidFill>
              </a:rPr>
              <a:t>유효성체크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2DBFE8-F27D-C10C-1EF4-0EDF09ECEC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30" y="4642624"/>
            <a:ext cx="8255423" cy="4206003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BB0090-44F5-0626-0DDC-FC780160A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0" y="2140621"/>
            <a:ext cx="8660813" cy="50292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177069-E9F1-245A-3D09-913CCE4C43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409700"/>
            <a:ext cx="8255423" cy="42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24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탑승자구해요</a:t>
            </a:r>
          </a:p>
        </p:txBody>
      </p:sp>
      <p:pic>
        <p:nvPicPr>
          <p:cNvPr id="10" name="내용 개체 틀 9" descr="테이블이(가) 표시된 사진&#10;&#10;자동 생성된 설명">
            <a:extLst>
              <a:ext uri="{FF2B5EF4-FFF2-40B4-BE49-F238E27FC236}">
                <a16:creationId xmlns:a16="http://schemas.microsoft.com/office/drawing/2014/main" id="{4E03AAE9-1A4F-2894-CCE6-45C08E9C9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03" y="2247900"/>
            <a:ext cx="15550193" cy="6789738"/>
          </a:xfrm>
        </p:spPr>
      </p:pic>
    </p:spTree>
    <p:extLst>
      <p:ext uri="{BB962C8B-B14F-4D97-AF65-F5344CB8AC3E}">
        <p14:creationId xmlns:p14="http://schemas.microsoft.com/office/powerpoint/2010/main" val="579879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탑승자구해요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250C264-66B3-B77A-DDF9-BC0542122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10157"/>
            <a:ext cx="12801600" cy="7910530"/>
          </a:xfrm>
        </p:spPr>
      </p:pic>
    </p:spTree>
    <p:extLst>
      <p:ext uri="{BB962C8B-B14F-4D97-AF65-F5344CB8AC3E}">
        <p14:creationId xmlns:p14="http://schemas.microsoft.com/office/powerpoint/2010/main" val="413112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운전자구해요</a:t>
            </a:r>
            <a:endParaRPr lang="en-US" altLang="ko-KR" sz="4800" b="1" dirty="0">
              <a:solidFill>
                <a:srgbClr val="5B84DF"/>
              </a:solidFill>
            </a:endParaRPr>
          </a:p>
        </p:txBody>
      </p:sp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5619EA77-1F26-4F98-49C7-2812ADE86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14500"/>
            <a:ext cx="12018350" cy="7094538"/>
          </a:xfrm>
        </p:spPr>
      </p:pic>
    </p:spTree>
    <p:extLst>
      <p:ext uri="{BB962C8B-B14F-4D97-AF65-F5344CB8AC3E}">
        <p14:creationId xmlns:p14="http://schemas.microsoft.com/office/powerpoint/2010/main" val="2334197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운전자구해요</a:t>
            </a:r>
            <a:endParaRPr lang="en-US" altLang="ko-KR" sz="4800" b="1" dirty="0">
              <a:solidFill>
                <a:srgbClr val="5B84DF"/>
              </a:solidFill>
            </a:endParaRPr>
          </a:p>
        </p:txBody>
      </p:sp>
      <p:pic>
        <p:nvPicPr>
          <p:cNvPr id="4" name="내용 개체 틀 3" descr="텍스트, 스크린샷, 노트북이(가) 표시된 사진&#10;&#10;자동 생성된 설명">
            <a:extLst>
              <a:ext uri="{FF2B5EF4-FFF2-40B4-BE49-F238E27FC236}">
                <a16:creationId xmlns:a16="http://schemas.microsoft.com/office/drawing/2014/main" id="{8ED18F8D-538F-6BEB-DA75-381F50C0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06" y="1866900"/>
            <a:ext cx="13172588" cy="7065656"/>
          </a:xfrm>
        </p:spPr>
      </p:pic>
    </p:spTree>
    <p:extLst>
      <p:ext uri="{BB962C8B-B14F-4D97-AF65-F5344CB8AC3E}">
        <p14:creationId xmlns:p14="http://schemas.microsoft.com/office/powerpoint/2010/main" val="1189037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12801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신청</a:t>
            </a:r>
            <a:r>
              <a:rPr lang="en-US" altLang="ko-KR" sz="4800" b="1" dirty="0">
                <a:solidFill>
                  <a:srgbClr val="5B84DF"/>
                </a:solidFill>
              </a:rPr>
              <a:t>-</a:t>
            </a:r>
            <a:r>
              <a:rPr lang="ko-KR" altLang="en-US" sz="4800" b="1" dirty="0">
                <a:solidFill>
                  <a:srgbClr val="5B84DF"/>
                </a:solidFill>
              </a:rPr>
              <a:t>승인 기능</a:t>
            </a:r>
            <a:r>
              <a:rPr lang="en-US" altLang="ko-KR" sz="4800" b="1" dirty="0">
                <a:solidFill>
                  <a:srgbClr val="5B84DF"/>
                </a:solidFill>
              </a:rPr>
              <a:t>(</a:t>
            </a:r>
            <a:r>
              <a:rPr lang="ko-KR" altLang="en-US" sz="4800" b="1" dirty="0">
                <a:solidFill>
                  <a:srgbClr val="5B84DF"/>
                </a:solidFill>
              </a:rPr>
              <a:t>승인 전</a:t>
            </a:r>
            <a:r>
              <a:rPr lang="en-US" altLang="ko-KR" sz="4800" b="1" dirty="0">
                <a:solidFill>
                  <a:srgbClr val="5B84DF"/>
                </a:solidFill>
              </a:rPr>
              <a:t>)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26D59B9-4335-8D86-AEFE-DC38991AB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90700"/>
            <a:ext cx="13487400" cy="7541401"/>
          </a:xfrm>
        </p:spPr>
      </p:pic>
    </p:spTree>
    <p:extLst>
      <p:ext uri="{BB962C8B-B14F-4D97-AF65-F5344CB8AC3E}">
        <p14:creationId xmlns:p14="http://schemas.microsoft.com/office/powerpoint/2010/main" val="2391711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12801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신청</a:t>
            </a:r>
            <a:r>
              <a:rPr lang="en-US" altLang="ko-KR" sz="4800" b="1" dirty="0">
                <a:solidFill>
                  <a:srgbClr val="5B84DF"/>
                </a:solidFill>
              </a:rPr>
              <a:t>-</a:t>
            </a:r>
            <a:r>
              <a:rPr lang="ko-KR" altLang="en-US" sz="4800" b="1" dirty="0">
                <a:solidFill>
                  <a:srgbClr val="5B84DF"/>
                </a:solidFill>
              </a:rPr>
              <a:t>승인 기능</a:t>
            </a:r>
            <a:r>
              <a:rPr lang="en-US" altLang="ko-KR" sz="4800" b="1" dirty="0">
                <a:solidFill>
                  <a:srgbClr val="5B84DF"/>
                </a:solidFill>
              </a:rPr>
              <a:t>(</a:t>
            </a:r>
            <a:r>
              <a:rPr lang="ko-KR" altLang="en-US" sz="4800" b="1" dirty="0">
                <a:solidFill>
                  <a:srgbClr val="5B84DF"/>
                </a:solidFill>
              </a:rPr>
              <a:t>승인 후</a:t>
            </a:r>
            <a:r>
              <a:rPr lang="en-US" altLang="ko-KR" sz="4800" b="1" dirty="0">
                <a:solidFill>
                  <a:srgbClr val="5B84DF"/>
                </a:solidFill>
              </a:rPr>
              <a:t>)</a:t>
            </a:r>
          </a:p>
        </p:txBody>
      </p:sp>
      <p:pic>
        <p:nvPicPr>
          <p:cNvPr id="5" name="내용 개체 틀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5871BF68-C44A-2C2F-4FB8-C4DC11DE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31" y="1638301"/>
            <a:ext cx="12889769" cy="7744998"/>
          </a:xfrm>
        </p:spPr>
      </p:pic>
    </p:spTree>
    <p:extLst>
      <p:ext uri="{BB962C8B-B14F-4D97-AF65-F5344CB8AC3E}">
        <p14:creationId xmlns:p14="http://schemas.microsoft.com/office/powerpoint/2010/main" val="4103547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581" y="482860"/>
            <a:ext cx="1202479" cy="11554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96400" y="6104886"/>
            <a:ext cx="3435972" cy="3435972"/>
            <a:chOff x="60669" y="4633633"/>
            <a:chExt cx="3435972" cy="34359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0669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10800000" flipV="1">
            <a:off x="3276601" y="8610600"/>
            <a:ext cx="5832507" cy="266700"/>
            <a:chOff x="5759157" y="6303999"/>
            <a:chExt cx="821477" cy="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759157" y="6303999"/>
              <a:ext cx="821477" cy="9523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524000" y="641206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rgbClr val="5B84DF"/>
                </a:solidFill>
              </a:rPr>
              <a:t> 프로젝트 소개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0591800" y="2400300"/>
            <a:ext cx="3435972" cy="3435972"/>
            <a:chOff x="2064914" y="4633633"/>
            <a:chExt cx="3435972" cy="3435972"/>
          </a:xfrm>
        </p:grpSpPr>
        <p:pic>
          <p:nvPicPr>
            <p:cNvPr id="46" name="Object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48" name="그룹 1005"/>
          <p:cNvGrpSpPr/>
          <p:nvPr/>
        </p:nvGrpSpPr>
        <p:grpSpPr>
          <a:xfrm>
            <a:off x="14346799" y="458937"/>
            <a:ext cx="3435972" cy="3435972"/>
            <a:chOff x="2064914" y="4633633"/>
            <a:chExt cx="3435972" cy="3435972"/>
          </a:xfrm>
        </p:grpSpPr>
        <p:pic>
          <p:nvPicPr>
            <p:cNvPr id="50" name="Object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295400" y="2400300"/>
            <a:ext cx="55626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>
                <a:solidFill>
                  <a:srgbClr val="5B84DF"/>
                </a:solidFill>
              </a:rPr>
              <a:t>개발 목적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>
                <a:solidFill>
                  <a:srgbClr val="5B84DF"/>
                </a:solidFill>
              </a:rPr>
              <a:t>팀원 소개 및 역할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>
                <a:solidFill>
                  <a:srgbClr val="5B84DF"/>
                </a:solidFill>
              </a:rPr>
              <a:t>프로젝트 소개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>
                <a:solidFill>
                  <a:srgbClr val="5B84DF"/>
                </a:solidFill>
              </a:rPr>
              <a:t>개발 환경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>
                <a:solidFill>
                  <a:srgbClr val="5B84DF"/>
                </a:solidFill>
              </a:rPr>
              <a:t>적용 기술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>
                <a:solidFill>
                  <a:srgbClr val="5B84DF"/>
                </a:solidFill>
              </a:rPr>
              <a:t>개발 기간</a:t>
            </a:r>
          </a:p>
          <a:p>
            <a:pPr marL="285750" indent="-285750">
              <a:buFont typeface="Arial"/>
              <a:buChar char="•"/>
              <a:defRPr/>
            </a:pPr>
            <a:endParaRPr lang="ko-KR" altLang="en-US" sz="4400">
              <a:solidFill>
                <a:srgbClr val="5B84DF"/>
              </a:solidFill>
            </a:endParaRPr>
          </a:p>
        </p:txBody>
      </p:sp>
      <p:pic>
        <p:nvPicPr>
          <p:cNvPr id="1026" name="Picture 2" descr="C:\Users\희은\OneDrive\바탕 화면\KakaoTalk_20220917_191726671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3120340" y="4869922"/>
            <a:ext cx="4455506" cy="445550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12801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댓글 기능</a:t>
            </a:r>
            <a:endParaRPr lang="en-US" altLang="ko-KR" sz="4800" b="1" dirty="0">
              <a:solidFill>
                <a:srgbClr val="5B84D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5E565-F5B8-5D2D-3F81-A2DF1920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6400" y="6104886"/>
            <a:ext cx="3435972" cy="3435972"/>
            <a:chOff x="60669" y="4633633"/>
            <a:chExt cx="3435972" cy="34359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669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10800000" flipV="1">
            <a:off x="3276601" y="8610600"/>
            <a:ext cx="5832507" cy="266700"/>
            <a:chOff x="5759157" y="6303999"/>
            <a:chExt cx="821477" cy="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759157" y="6303999"/>
              <a:ext cx="821477" cy="9523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524000" y="641206"/>
            <a:ext cx="7239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 dirty="0">
                <a:solidFill>
                  <a:srgbClr val="5B84DF"/>
                </a:solidFill>
              </a:rPr>
              <a:t> 이슈사항 </a:t>
            </a:r>
          </a:p>
        </p:txBody>
      </p:sp>
      <p:grpSp>
        <p:nvGrpSpPr>
          <p:cNvPr id="45" name="그룹 1005"/>
          <p:cNvGrpSpPr/>
          <p:nvPr/>
        </p:nvGrpSpPr>
        <p:grpSpPr>
          <a:xfrm>
            <a:off x="10591800" y="2400300"/>
            <a:ext cx="3435972" cy="3435972"/>
            <a:chOff x="2064914" y="4633633"/>
            <a:chExt cx="3435972" cy="3435972"/>
          </a:xfrm>
        </p:grpSpPr>
        <p:pic>
          <p:nvPicPr>
            <p:cNvPr id="46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48" name="그룹 1005"/>
          <p:cNvGrpSpPr/>
          <p:nvPr/>
        </p:nvGrpSpPr>
        <p:grpSpPr>
          <a:xfrm>
            <a:off x="14346799" y="458937"/>
            <a:ext cx="3435972" cy="3435972"/>
            <a:chOff x="2064914" y="4633633"/>
            <a:chExt cx="3435972" cy="3435972"/>
          </a:xfrm>
        </p:grpSpPr>
        <p:pic>
          <p:nvPicPr>
            <p:cNvPr id="5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295400" y="2400300"/>
            <a:ext cx="8229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4400" dirty="0">
                <a:solidFill>
                  <a:srgbClr val="5B84DF"/>
                </a:solidFill>
              </a:rPr>
              <a:t> @Table </a:t>
            </a:r>
            <a:r>
              <a:rPr lang="ko-KR" altLang="en-US" sz="4400" dirty="0">
                <a:solidFill>
                  <a:srgbClr val="5B84DF"/>
                </a:solidFill>
              </a:rPr>
              <a:t>테이블 생성 문제</a:t>
            </a:r>
            <a:endParaRPr lang="en-US" altLang="ko-KR" sz="4400" dirty="0">
              <a:solidFill>
                <a:srgbClr val="5B84DF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4400" dirty="0">
                <a:solidFill>
                  <a:srgbClr val="5B84DF"/>
                </a:solidFill>
              </a:rPr>
              <a:t> </a:t>
            </a:r>
            <a:r>
              <a:rPr lang="en-US" altLang="ko-KR" sz="4400" dirty="0" err="1">
                <a:solidFill>
                  <a:srgbClr val="5B84DF"/>
                </a:solidFill>
              </a:rPr>
              <a:t>Thymeleaf</a:t>
            </a:r>
            <a:r>
              <a:rPr lang="en-US" altLang="ko-KR" sz="4400" dirty="0">
                <a:solidFill>
                  <a:srgbClr val="5B84DF"/>
                </a:solidFill>
              </a:rPr>
              <a:t> </a:t>
            </a:r>
            <a:r>
              <a:rPr lang="ko-KR" altLang="en-US" sz="4400" dirty="0">
                <a:solidFill>
                  <a:srgbClr val="5B84DF"/>
                </a:solidFill>
              </a:rPr>
              <a:t>경로 설정 주의</a:t>
            </a:r>
            <a:endParaRPr lang="en-US" altLang="ko-KR" sz="4400" dirty="0">
              <a:solidFill>
                <a:srgbClr val="5B84DF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 dirty="0">
                <a:solidFill>
                  <a:srgbClr val="5B84DF"/>
                </a:solidFill>
              </a:rPr>
              <a:t> 테이블 개체 </a:t>
            </a:r>
            <a:r>
              <a:rPr lang="en-US" altLang="ko-KR" sz="4400" dirty="0">
                <a:solidFill>
                  <a:srgbClr val="5B84DF"/>
                </a:solidFill>
              </a:rPr>
              <a:t>Lock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4400" dirty="0">
                <a:solidFill>
                  <a:srgbClr val="5B84DF"/>
                </a:solidFill>
              </a:rPr>
              <a:t> 또</a:t>
            </a:r>
            <a:r>
              <a:rPr lang="en-US" altLang="ko-KR" sz="4400" dirty="0">
                <a:solidFill>
                  <a:srgbClr val="5B84DF"/>
                </a:solidFill>
              </a:rPr>
              <a:t>?!</a:t>
            </a:r>
            <a:endParaRPr lang="ko-KR" altLang="en-US" sz="4400" dirty="0">
              <a:solidFill>
                <a:srgbClr val="5B84DF"/>
              </a:solidFill>
            </a:endParaRPr>
          </a:p>
        </p:txBody>
      </p:sp>
      <p:pic>
        <p:nvPicPr>
          <p:cNvPr id="1026" name="Picture 2" descr="C:\Users\희은\OneDrive\바탕 화면\KakaoTalk_20220917_19172667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120340" y="4869922"/>
            <a:ext cx="4455506" cy="4455506"/>
          </a:xfrm>
          <a:prstGeom prst="rect">
            <a:avLst/>
          </a:prstGeom>
          <a:noFill/>
        </p:spPr>
      </p:pic>
      <p:pic>
        <p:nvPicPr>
          <p:cNvPr id="21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785" y="552890"/>
            <a:ext cx="1143253" cy="10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609764" y="334048"/>
            <a:ext cx="12801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댓글 기능</a:t>
            </a:r>
            <a:endParaRPr lang="en-US" altLang="ko-KR" sz="4800" b="1" dirty="0">
              <a:solidFill>
                <a:srgbClr val="5B84D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5E565-F5B8-5D2D-3F81-A2DF1920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0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09826"/>
            <a:ext cx="12115800" cy="726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520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7683" y="1402941"/>
            <a:ext cx="2985560" cy="2922579"/>
            <a:chOff x="7211497" y="5676397"/>
            <a:chExt cx="2507585" cy="2507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1497" y="5676397"/>
              <a:ext cx="2507585" cy="25075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36543" y="3962450"/>
            <a:ext cx="2985560" cy="3009850"/>
            <a:chOff x="1920606" y="8742563"/>
            <a:chExt cx="2507585" cy="2632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606" y="8742563"/>
              <a:ext cx="2507585" cy="2632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35587" y="4969204"/>
            <a:ext cx="3103813" cy="479096"/>
            <a:chOff x="5038400" y="6911810"/>
            <a:chExt cx="1544264" cy="265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8400" y="6911810"/>
              <a:ext cx="1544264" cy="26504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73408" y="442701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개발목적</a:t>
            </a:r>
          </a:p>
        </p:txBody>
      </p:sp>
      <p:grpSp>
        <p:nvGrpSpPr>
          <p:cNvPr id="44" name="그룹 1001"/>
          <p:cNvGrpSpPr/>
          <p:nvPr/>
        </p:nvGrpSpPr>
        <p:grpSpPr>
          <a:xfrm>
            <a:off x="1815040" y="6518217"/>
            <a:ext cx="2985560" cy="2922579"/>
            <a:chOff x="7211497" y="5676397"/>
            <a:chExt cx="2507585" cy="2507585"/>
          </a:xfrm>
        </p:grpSpPr>
        <p:pic>
          <p:nvPicPr>
            <p:cNvPr id="4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1497" y="5676397"/>
              <a:ext cx="2507585" cy="2507585"/>
            </a:xfrm>
            <a:prstGeom prst="rect">
              <a:avLst/>
            </a:prstGeom>
          </p:spPr>
        </p:pic>
      </p:grpSp>
      <p:grpSp>
        <p:nvGrpSpPr>
          <p:cNvPr id="46" name="그룹 1008"/>
          <p:cNvGrpSpPr/>
          <p:nvPr/>
        </p:nvGrpSpPr>
        <p:grpSpPr>
          <a:xfrm>
            <a:off x="5791200" y="2363856"/>
            <a:ext cx="3516878" cy="265044"/>
            <a:chOff x="5038400" y="6827500"/>
            <a:chExt cx="1544264" cy="265044"/>
          </a:xfrm>
        </p:grpSpPr>
        <p:pic>
          <p:nvPicPr>
            <p:cNvPr id="47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8400" y="6827500"/>
              <a:ext cx="1544264" cy="265044"/>
            </a:xfrm>
            <a:prstGeom prst="rect">
              <a:avLst/>
            </a:prstGeom>
          </p:spPr>
        </p:pic>
      </p:grpSp>
      <p:grpSp>
        <p:nvGrpSpPr>
          <p:cNvPr id="48" name="그룹 1008"/>
          <p:cNvGrpSpPr/>
          <p:nvPr/>
        </p:nvGrpSpPr>
        <p:grpSpPr>
          <a:xfrm>
            <a:off x="6019800" y="8002656"/>
            <a:ext cx="3516878" cy="265044"/>
            <a:chOff x="5038400" y="6827500"/>
            <a:chExt cx="1544264" cy="265044"/>
          </a:xfrm>
        </p:grpSpPr>
        <p:pic>
          <p:nvPicPr>
            <p:cNvPr id="49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8400" y="6827500"/>
              <a:ext cx="1544264" cy="26504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007913" y="1987067"/>
            <a:ext cx="2705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개발 언어 응용 </a:t>
            </a:r>
            <a:r>
              <a:rPr lang="ko-KR" altLang="en-US" sz="36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능력 습득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70667" y="7199174"/>
            <a:ext cx="2705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팀 프로젝트 협업 능력 향상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00523" y="4590212"/>
            <a:ext cx="2705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B84D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4020202020204" pitchFamily="50" charset="-127"/>
              </a:rPr>
              <a:t>분석 설계 및 개발 환경 구축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9400" y="2244179"/>
            <a:ext cx="4876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solidFill>
                  <a:srgbClr val="153E9B"/>
                </a:solidFill>
              </a:rPr>
              <a:t>다양한 라이브러리와 프레임워크 활용한 기능 구현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12896" y="4593729"/>
            <a:ext cx="6248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solidFill>
                  <a:srgbClr val="153E9B"/>
                </a:solidFill>
              </a:rPr>
              <a:t>웹 사이트 구현에 필요한 사이클</a:t>
            </a:r>
            <a:r>
              <a:rPr lang="en-US" altLang="ko-KR" sz="2600" b="1" dirty="0">
                <a:solidFill>
                  <a:srgbClr val="153E9B"/>
                </a:solidFill>
              </a:rPr>
              <a:t> (</a:t>
            </a:r>
            <a:r>
              <a:rPr lang="ko-KR" altLang="en-US" sz="2600" b="1" dirty="0">
                <a:solidFill>
                  <a:srgbClr val="153E9B"/>
                </a:solidFill>
              </a:rPr>
              <a:t>아이템 기획</a:t>
            </a:r>
            <a:r>
              <a:rPr lang="en-US" altLang="ko-KR" sz="2600" b="1" dirty="0">
                <a:solidFill>
                  <a:srgbClr val="153E9B"/>
                </a:solidFill>
              </a:rPr>
              <a:t> – </a:t>
            </a:r>
            <a:r>
              <a:rPr lang="ko-KR" altLang="en-US" sz="2600" b="1" dirty="0">
                <a:solidFill>
                  <a:srgbClr val="153E9B"/>
                </a:solidFill>
              </a:rPr>
              <a:t>요구사항 분석 설계 </a:t>
            </a:r>
            <a:r>
              <a:rPr lang="en-US" altLang="ko-KR" sz="2600" b="1" dirty="0">
                <a:solidFill>
                  <a:srgbClr val="153E9B"/>
                </a:solidFill>
              </a:rPr>
              <a:t>– </a:t>
            </a:r>
            <a:r>
              <a:rPr lang="ko-KR" altLang="en-US" sz="2600" b="1" dirty="0">
                <a:solidFill>
                  <a:srgbClr val="153E9B"/>
                </a:solidFill>
              </a:rPr>
              <a:t>기능 구현 및 테스트</a:t>
            </a:r>
            <a:r>
              <a:rPr lang="en-US" altLang="ko-KR" sz="2600" b="1" dirty="0">
                <a:solidFill>
                  <a:srgbClr val="153E9B"/>
                </a:solidFill>
              </a:rPr>
              <a:t>)</a:t>
            </a:r>
            <a:r>
              <a:rPr lang="ko-KR" altLang="en-US" sz="2600" b="1" dirty="0">
                <a:solidFill>
                  <a:srgbClr val="153E9B"/>
                </a:solidFill>
              </a:rPr>
              <a:t> 경험을 통해 현업에서 필요한 개발 환경 구축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0" y="7618393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53E9B"/>
                </a:solidFill>
              </a:rPr>
              <a:t>팀 프로젝트에 요구되는 구성원 사이의 소통 및 협업 기술 경험</a:t>
            </a:r>
          </a:p>
        </p:txBody>
      </p:sp>
      <p:pic>
        <p:nvPicPr>
          <p:cNvPr id="26" name="Object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472591" y="9563100"/>
            <a:ext cx="367330" cy="3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9600" y="9647303"/>
            <a:ext cx="301837" cy="329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1EF996-BD90-639F-553B-EE0CF6E43C49}"/>
              </a:ext>
            </a:extLst>
          </p:cNvPr>
          <p:cNvSpPr txBox="1"/>
          <p:nvPr/>
        </p:nvSpPr>
        <p:spPr>
          <a:xfrm>
            <a:off x="573408" y="349711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팀원</a:t>
            </a:r>
            <a:r>
              <a:rPr lang="en-US" altLang="ko-KR" sz="4800" b="1" dirty="0">
                <a:solidFill>
                  <a:srgbClr val="5B84DF"/>
                </a:solidFill>
              </a:rPr>
              <a:t>&amp;</a:t>
            </a:r>
            <a:r>
              <a:rPr lang="ko-KR" altLang="en-US" sz="4800" b="1" dirty="0">
                <a:solidFill>
                  <a:srgbClr val="5B84DF"/>
                </a:solidFill>
              </a:rPr>
              <a:t>역할분담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766C82-9ED6-B445-1EDF-83DE8BD914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169516"/>
              </p:ext>
            </p:extLst>
          </p:nvPr>
        </p:nvGraphicFramePr>
        <p:xfrm>
          <a:off x="625474" y="1710998"/>
          <a:ext cx="16800156" cy="7665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039">
                  <a:extLst>
                    <a:ext uri="{9D8B030D-6E8A-4147-A177-3AD203B41FA5}">
                      <a16:colId xmlns:a16="http://schemas.microsoft.com/office/drawing/2014/main" val="2751116765"/>
                    </a:ext>
                  </a:extLst>
                </a:gridCol>
                <a:gridCol w="4200039">
                  <a:extLst>
                    <a:ext uri="{9D8B030D-6E8A-4147-A177-3AD203B41FA5}">
                      <a16:colId xmlns:a16="http://schemas.microsoft.com/office/drawing/2014/main" val="2885450442"/>
                    </a:ext>
                  </a:extLst>
                </a:gridCol>
                <a:gridCol w="4200039">
                  <a:extLst>
                    <a:ext uri="{9D8B030D-6E8A-4147-A177-3AD203B41FA5}">
                      <a16:colId xmlns:a16="http://schemas.microsoft.com/office/drawing/2014/main" val="3137199479"/>
                    </a:ext>
                  </a:extLst>
                </a:gridCol>
                <a:gridCol w="4200039">
                  <a:extLst>
                    <a:ext uri="{9D8B030D-6E8A-4147-A177-3AD203B41FA5}">
                      <a16:colId xmlns:a16="http://schemas.microsoft.com/office/drawing/2014/main" val="2147327603"/>
                    </a:ext>
                  </a:extLst>
                </a:gridCol>
              </a:tblGrid>
              <a:tr h="5063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박혜영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김현호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/>
                        <a:t>이희은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/>
                        <a:t>최고은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771681"/>
                  </a:ext>
                </a:extLst>
              </a:tr>
              <a:tr h="6983734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형상관리</a:t>
                      </a:r>
                      <a:r>
                        <a:rPr lang="en-US" altLang="ko-KR" sz="2600" dirty="0"/>
                        <a:t>(Git)</a:t>
                      </a: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메인 페이지</a:t>
                      </a:r>
                      <a:r>
                        <a:rPr lang="en-US" altLang="ko-KR" sz="2600" dirty="0"/>
                        <a:t> </a:t>
                      </a:r>
                      <a:r>
                        <a:rPr lang="ko-KR" altLang="en-US" sz="2600" dirty="0"/>
                        <a:t>디자인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로그인</a:t>
                      </a:r>
                      <a:r>
                        <a:rPr lang="en-US" altLang="ko-KR" sz="2600" dirty="0"/>
                        <a:t>, </a:t>
                      </a:r>
                      <a:r>
                        <a:rPr lang="ko-KR" altLang="en-US" sz="2600" dirty="0"/>
                        <a:t>로그 아웃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아이디</a:t>
                      </a:r>
                      <a:r>
                        <a:rPr lang="en-US" altLang="ko-KR" sz="2600" dirty="0"/>
                        <a:t>, </a:t>
                      </a:r>
                      <a:r>
                        <a:rPr lang="ko-KR" altLang="en-US" sz="2600" dirty="0"/>
                        <a:t>비밀번호 찾기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회원가입</a:t>
                      </a:r>
                      <a:r>
                        <a:rPr lang="en-US" altLang="ko-KR" sz="2600" dirty="0"/>
                        <a:t>(</a:t>
                      </a:r>
                      <a:r>
                        <a:rPr lang="ko-KR" altLang="en-US" sz="2600" dirty="0"/>
                        <a:t>아이디 중복 검사</a:t>
                      </a:r>
                      <a:r>
                        <a:rPr lang="en-US" altLang="ko-KR" sz="2600" dirty="0"/>
                        <a:t>)</a:t>
                      </a: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마이페이지 상세보기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마이페이지 수정하기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비밀번호 수정하기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댓글</a:t>
                      </a:r>
                      <a:r>
                        <a:rPr lang="en-US" altLang="ko-KR" sz="2600" dirty="0"/>
                        <a:t>, </a:t>
                      </a:r>
                      <a:r>
                        <a:rPr lang="ko-KR" altLang="en-US" sz="2600" dirty="0"/>
                        <a:t>대 댓글 작성하기</a:t>
                      </a:r>
                    </a:p>
                    <a:p>
                      <a:pPr marL="0" indent="0" algn="l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2600" dirty="0"/>
                        <a:t> 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서기</a:t>
                      </a:r>
                      <a:r>
                        <a:rPr lang="en-US" altLang="ko-KR" sz="2600" dirty="0"/>
                        <a:t>- </a:t>
                      </a:r>
                      <a:r>
                        <a:rPr lang="ko-KR" altLang="en-US" sz="2600" dirty="0"/>
                        <a:t>회의록 작성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레이아웃 설계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샘플데이터 생성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운전자</a:t>
                      </a:r>
                      <a:r>
                        <a:rPr lang="en-US" altLang="ko-KR" sz="2600" dirty="0"/>
                        <a:t>/</a:t>
                      </a:r>
                      <a:r>
                        <a:rPr lang="ko-KR" altLang="en-US" sz="2600" dirty="0"/>
                        <a:t>탑승자 구하는 리스트 </a:t>
                      </a:r>
                      <a:r>
                        <a:rPr lang="en-US" altLang="ko-KR" sz="2600" dirty="0"/>
                        <a:t>(</a:t>
                      </a:r>
                      <a:r>
                        <a:rPr lang="ko-KR" altLang="en-US" sz="2600" dirty="0" err="1"/>
                        <a:t>페이징</a:t>
                      </a:r>
                      <a:r>
                        <a:rPr lang="ko-KR" altLang="en-US" sz="2600" dirty="0"/>
                        <a:t> 구현</a:t>
                      </a:r>
                      <a:r>
                        <a:rPr lang="en-US" altLang="ko-KR" sz="2600" dirty="0"/>
                        <a:t>)</a:t>
                      </a: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탑승자 구하는 게시판 글 삭제하기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리스트 내에 특정한 글 검색하기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발표자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프로젝트 주제 선정 및 자료수집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산출물 정리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탑승자 구하는 게시판 글쓰기</a:t>
                      </a:r>
                      <a:r>
                        <a:rPr lang="en-US" altLang="ko-KR" sz="2600" dirty="0"/>
                        <a:t>/</a:t>
                      </a:r>
                      <a:r>
                        <a:rPr lang="ko-KR" altLang="en-US" sz="2600" dirty="0"/>
                        <a:t>삭제하기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탑승자 구하는 게시판 글 수정하기 </a:t>
                      </a:r>
                      <a:endParaRPr lang="en-US" altLang="ko-KR" sz="2600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26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600" dirty="0"/>
                        <a:t>DB</a:t>
                      </a:r>
                      <a:r>
                        <a:rPr lang="ko-KR" altLang="en-US" sz="2600" dirty="0"/>
                        <a:t>서버 구축 </a:t>
                      </a:r>
                      <a:r>
                        <a:rPr lang="en-US" altLang="ko-KR" sz="2600" dirty="0"/>
                        <a:t>(AWS)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2600" dirty="0"/>
                        <a:t>개발환경 구축</a:t>
                      </a:r>
                      <a:endParaRPr lang="en-US" altLang="ko-KR" sz="2600" dirty="0"/>
                    </a:p>
                    <a:p>
                      <a:pPr marL="457200" marR="0" lvl="0" indent="-457200" algn="l" defTabSz="163283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600" dirty="0"/>
                        <a:t>형상관리</a:t>
                      </a:r>
                      <a:r>
                        <a:rPr lang="en-US" altLang="ko-KR" sz="2600" dirty="0"/>
                        <a:t>(Git)</a:t>
                      </a: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일정관리 </a:t>
                      </a:r>
                      <a:r>
                        <a:rPr lang="en-US" altLang="ko-KR" sz="2600" dirty="0"/>
                        <a:t>(Notion)</a:t>
                      </a: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운전자 구하는 게시판 글쓰기</a:t>
                      </a:r>
                      <a:r>
                        <a:rPr lang="en-US" altLang="ko-KR" sz="2600" dirty="0"/>
                        <a:t>/</a:t>
                      </a:r>
                      <a:r>
                        <a:rPr lang="ko-KR" altLang="en-US" sz="2600" dirty="0"/>
                        <a:t>상세보기</a:t>
                      </a: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운전자 구하는 게시판 글 수정</a:t>
                      </a:r>
                      <a:r>
                        <a:rPr lang="en-US" altLang="ko-KR" sz="2600" dirty="0"/>
                        <a:t>/</a:t>
                      </a:r>
                      <a:r>
                        <a:rPr lang="ko-KR" altLang="en-US" sz="2600" dirty="0"/>
                        <a:t>삭제하기</a:t>
                      </a: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탑승자</a:t>
                      </a:r>
                      <a:r>
                        <a:rPr lang="en-US" altLang="ko-KR" sz="2600" dirty="0"/>
                        <a:t>/</a:t>
                      </a:r>
                      <a:r>
                        <a:rPr lang="ko-KR" altLang="en-US" sz="2600" dirty="0"/>
                        <a:t>운전자 게시판 신청</a:t>
                      </a:r>
                      <a:r>
                        <a:rPr lang="en-US" altLang="ko-KR" sz="2600" dirty="0"/>
                        <a:t>/</a:t>
                      </a:r>
                      <a:r>
                        <a:rPr lang="ko-KR" altLang="en-US" sz="2600" dirty="0"/>
                        <a:t>승인 기능 구현</a:t>
                      </a: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600" dirty="0"/>
                        <a:t>코드 </a:t>
                      </a:r>
                      <a:r>
                        <a:rPr lang="ko-KR" altLang="en-US" sz="2600" dirty="0" err="1"/>
                        <a:t>리팩토링</a:t>
                      </a:r>
                      <a:endParaRPr lang="en-US" altLang="ko-KR" sz="26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281486"/>
                  </a:ext>
                </a:extLst>
              </a:tr>
            </a:tbl>
          </a:graphicData>
        </a:graphic>
      </p:graphicFrame>
      <p:pic>
        <p:nvPicPr>
          <p:cNvPr id="1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61022" y="9540303"/>
            <a:ext cx="369778" cy="40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10800000" flipV="1">
            <a:off x="1295401" y="8610599"/>
            <a:ext cx="9296399" cy="266701"/>
            <a:chOff x="5759157" y="6303999"/>
            <a:chExt cx="821477" cy="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759157" y="6303999"/>
              <a:ext cx="821477" cy="95238"/>
            </a:xfrm>
            <a:prstGeom prst="rect">
              <a:avLst/>
            </a:prstGeom>
          </p:spPr>
        </p:pic>
      </p:grpSp>
      <p:pic>
        <p:nvPicPr>
          <p:cNvPr id="1026" name="Picture 2" descr="C:\Users\희은\OneDrive\바탕 화면\KakaoTalk_20220917_191726671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3120340" y="4869922"/>
            <a:ext cx="4455506" cy="445550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219200" y="571500"/>
            <a:ext cx="5055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/>
              <a:buChar char="§"/>
              <a:defRPr/>
            </a:pPr>
            <a:r>
              <a:rPr lang="ko-KR" altLang="en-US" sz="4800" b="1">
                <a:solidFill>
                  <a:srgbClr val="5B84DF"/>
                </a:solidFill>
              </a:rPr>
              <a:t>프로젝트 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845" y="1558730"/>
            <a:ext cx="15896155" cy="2213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>
                <a:solidFill>
                  <a:srgbClr val="153E9B"/>
                </a:solidFill>
              </a:rPr>
              <a:t>카부릉 </a:t>
            </a:r>
            <a:r>
              <a:rPr lang="en-US" altLang="ko-KR" sz="3200" b="1">
                <a:solidFill>
                  <a:srgbClr val="153E9B"/>
                </a:solidFill>
              </a:rPr>
              <a:t>(</a:t>
            </a:r>
            <a:r>
              <a:rPr lang="ko-KR" altLang="en-US" sz="3200" b="1">
                <a:solidFill>
                  <a:srgbClr val="153E9B"/>
                </a:solidFill>
              </a:rPr>
              <a:t>카풀 서비스</a:t>
            </a:r>
            <a:r>
              <a:rPr lang="en-US" altLang="ko-KR" sz="3200" b="1">
                <a:solidFill>
                  <a:srgbClr val="153E9B"/>
                </a:solidFill>
              </a:rPr>
              <a:t>)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200" b="1">
                <a:solidFill>
                  <a:srgbClr val="153E9B"/>
                </a:solidFill>
              </a:rPr>
              <a:t> 출퇴근 출발지와 도착지가 같거나 중간 경유지에서 경로가 같을 경우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200" b="1">
                <a:solidFill>
                  <a:srgbClr val="153E9B"/>
                </a:solidFill>
              </a:rPr>
              <a:t> 카 쉐어를 이용할 수 있도록 하는 서비스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0246" y="4076700"/>
            <a:ext cx="4923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rgbClr val="153E9B"/>
                </a:solidFill>
              </a:rPr>
              <a:t>프로젝트 목적 </a:t>
            </a:r>
            <a:endParaRPr lang="ko-KR" altLang="en-US" sz="3200" b="1"/>
          </a:p>
        </p:txBody>
      </p:sp>
      <p:sp>
        <p:nvSpPr>
          <p:cNvPr id="9" name="TextBox 8"/>
          <p:cNvSpPr txBox="1"/>
          <p:nvPr/>
        </p:nvSpPr>
        <p:spPr>
          <a:xfrm>
            <a:off x="1020246" y="4762500"/>
            <a:ext cx="11933754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600" b="1">
                <a:solidFill>
                  <a:srgbClr val="153E9B"/>
                </a:solidFill>
              </a:rPr>
              <a:t>카쉐어 서비스를 이용하는 사용자들은 경제적</a:t>
            </a:r>
            <a:r>
              <a:rPr lang="en-US" altLang="ko-KR" sz="2600" b="1">
                <a:solidFill>
                  <a:srgbClr val="153E9B"/>
                </a:solidFill>
              </a:rPr>
              <a:t>, </a:t>
            </a:r>
            <a:r>
              <a:rPr lang="ko-KR" altLang="en-US" sz="2600" b="1">
                <a:solidFill>
                  <a:srgbClr val="153E9B"/>
                </a:solidFill>
              </a:rPr>
              <a:t>친목적</a:t>
            </a:r>
            <a:r>
              <a:rPr lang="en-US" altLang="ko-KR" sz="2600" b="1">
                <a:solidFill>
                  <a:srgbClr val="153E9B"/>
                </a:solidFill>
              </a:rPr>
              <a:t>, </a:t>
            </a:r>
            <a:r>
              <a:rPr lang="ko-KR" altLang="en-US" sz="2600" b="1">
                <a:solidFill>
                  <a:srgbClr val="153E9B"/>
                </a:solidFill>
              </a:rPr>
              <a:t>효율적으로 자신이 원하는 효과를 얻을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600" b="1">
                <a:solidFill>
                  <a:srgbClr val="153E9B"/>
                </a:solidFill>
              </a:rPr>
              <a:t>동네 친구나 출퇴근 메이트를 구하면서 소셜네트워크를 형성할 수 있다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600" b="1">
                <a:solidFill>
                  <a:srgbClr val="153E9B"/>
                </a:solidFill>
              </a:rPr>
              <a:t>회사 사원 복지 서비스와 같이 다양한 방향으로 확장 활용이 가능하다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600" b="1">
                <a:solidFill>
                  <a:srgbClr val="153E9B"/>
                </a:solidFill>
              </a:rPr>
              <a:t>한 대의 차량운행으로 발생하는 사회적 비용 감소에 기여할 수 있고</a:t>
            </a:r>
            <a:r>
              <a:rPr lang="en-US" altLang="ko-KR" sz="2600" b="1">
                <a:solidFill>
                  <a:srgbClr val="153E9B"/>
                </a:solidFill>
              </a:rPr>
              <a:t>, </a:t>
            </a:r>
            <a:r>
              <a:rPr lang="ko-KR" altLang="en-US" sz="2600" b="1">
                <a:solidFill>
                  <a:srgbClr val="153E9B"/>
                </a:solidFill>
              </a:rPr>
              <a:t>환경오염 이슈에 긍정적으로 동참한다는 만족감 형성이 가능한 서비스이다</a:t>
            </a:r>
            <a:r>
              <a:rPr lang="en-US" altLang="ko-KR" sz="2600" b="1">
                <a:solidFill>
                  <a:srgbClr val="153E9B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 b="1">
              <a:solidFill>
                <a:srgbClr val="153E9B"/>
              </a:solidFill>
            </a:endParaRPr>
          </a:p>
        </p:txBody>
      </p:sp>
      <p:pic>
        <p:nvPicPr>
          <p:cNvPr id="14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73408" y="442701"/>
            <a:ext cx="5055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/>
              <a:buChar char="§"/>
              <a:defRPr/>
            </a:pPr>
            <a:r>
              <a:rPr lang="ko-KR" altLang="en-US" sz="4800" b="1">
                <a:solidFill>
                  <a:srgbClr val="5B84DF"/>
                </a:solidFill>
              </a:rPr>
              <a:t>개발환경</a:t>
            </a:r>
          </a:p>
        </p:txBody>
      </p:sp>
      <p:pic>
        <p:nvPicPr>
          <p:cNvPr id="1026" name="Picture 2" descr="JAVA] - 종합 개발툴 이클립스(eclipse) 설치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62400" y="1485900"/>
            <a:ext cx="2628900" cy="263842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295400" y="2247900"/>
            <a:ext cx="228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solidFill>
                  <a:srgbClr val="153E9B"/>
                </a:solidFill>
                <a:latin typeface="Adobe Fangsong Std R"/>
                <a:ea typeface="Adobe Fangsong Std R"/>
              </a:rPr>
              <a:t>IDE -</a:t>
            </a:r>
            <a:endParaRPr lang="ko-KR" altLang="en-US" sz="6600" b="1">
              <a:solidFill>
                <a:srgbClr val="153E9B"/>
              </a:solidFill>
              <a:latin typeface="Adobe Fangsong Std R"/>
              <a:ea typeface="HY궁서"/>
            </a:endParaRPr>
          </a:p>
        </p:txBody>
      </p:sp>
      <p:pic>
        <p:nvPicPr>
          <p:cNvPr id="1028" name="Picture 4" descr="오라클 데이터베이스 - 나무위키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48000" y="4572000"/>
            <a:ext cx="4495800" cy="22479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1277678" y="5067300"/>
            <a:ext cx="228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solidFill>
                  <a:srgbClr val="153E9B"/>
                </a:solidFill>
                <a:latin typeface="Adobe Fangsong Std R"/>
                <a:ea typeface="Adobe Fangsong Std R"/>
              </a:rPr>
              <a:t>DB</a:t>
            </a:r>
            <a:r>
              <a:rPr lang="en-US" altLang="ko-KR" sz="7200" b="1">
                <a:solidFill>
                  <a:srgbClr val="153E9B"/>
                </a:solidFill>
                <a:latin typeface="Adobe Fangsong Std R"/>
                <a:ea typeface="Adobe Fangsong Std R"/>
              </a:rPr>
              <a:t> -</a:t>
            </a:r>
            <a:endParaRPr lang="ko-KR" altLang="en-US" sz="7200" b="1">
              <a:solidFill>
                <a:srgbClr val="153E9B"/>
              </a:solidFill>
              <a:latin typeface="Adobe Fangsong Std R"/>
              <a:ea typeface="HY궁서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7678" y="7734300"/>
            <a:ext cx="335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solidFill>
                  <a:srgbClr val="153E9B"/>
                </a:solidFill>
                <a:latin typeface="Adobe Fangsong Std R"/>
                <a:ea typeface="Adobe Fangsong Std R"/>
              </a:rPr>
              <a:t>WAS</a:t>
            </a:r>
            <a:r>
              <a:rPr lang="en-US" altLang="ko-KR" sz="7200" b="1">
                <a:solidFill>
                  <a:srgbClr val="153E9B"/>
                </a:solidFill>
                <a:latin typeface="Adobe Fangsong Std R"/>
                <a:ea typeface="Adobe Fangsong Std R"/>
              </a:rPr>
              <a:t> -</a:t>
            </a:r>
            <a:endParaRPr lang="ko-KR" altLang="en-US" sz="7200" b="1">
              <a:solidFill>
                <a:srgbClr val="153E9B"/>
              </a:solidFill>
              <a:latin typeface="Adobe Fangsong Std R"/>
              <a:ea typeface="HY궁서"/>
            </a:endParaRPr>
          </a:p>
        </p:txBody>
      </p:sp>
      <p:pic>
        <p:nvPicPr>
          <p:cNvPr id="1030" name="Picture 6" descr="Centos7] Tomcat, JDK 설치방법 - young - devlo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114801" y="6745422"/>
            <a:ext cx="2476500" cy="2441029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7921256" y="2095500"/>
            <a:ext cx="2365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solidFill>
                  <a:srgbClr val="153E9B"/>
                </a:solidFill>
                <a:latin typeface="Adobe Fangsong Std R"/>
                <a:ea typeface="Adobe Fangsong Std R"/>
              </a:rPr>
              <a:t>GIT</a:t>
            </a:r>
            <a:r>
              <a:rPr lang="en-US" altLang="ko-KR" sz="7200" b="1">
                <a:solidFill>
                  <a:srgbClr val="153E9B"/>
                </a:solidFill>
                <a:latin typeface="Adobe Fangsong Std R"/>
                <a:ea typeface="Adobe Fangsong Std R"/>
              </a:rPr>
              <a:t> -</a:t>
            </a:r>
            <a:endParaRPr lang="ko-KR" altLang="en-US" sz="7200" b="1">
              <a:solidFill>
                <a:srgbClr val="153E9B"/>
              </a:solidFill>
              <a:latin typeface="Adobe Fangsong Std R"/>
              <a:ea typeface="HY궁서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96200" y="7067371"/>
            <a:ext cx="259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 b="1">
                <a:solidFill>
                  <a:srgbClr val="153E9B"/>
                </a:solidFill>
                <a:latin typeface="+mj-ea"/>
                <a:ea typeface="+mj-ea"/>
              </a:rPr>
              <a:t>협업</a:t>
            </a:r>
            <a:r>
              <a:rPr lang="en-US" altLang="ko-KR" sz="7200" b="1">
                <a:solidFill>
                  <a:srgbClr val="153E9B"/>
                </a:solidFill>
                <a:latin typeface="+mj-ea"/>
                <a:ea typeface="+mj-ea"/>
              </a:rPr>
              <a:t> -</a:t>
            </a:r>
            <a:endParaRPr lang="ko-KR" altLang="en-US" sz="7200" b="1">
              <a:solidFill>
                <a:srgbClr val="153E9B"/>
              </a:solidFill>
              <a:latin typeface="+mj-ea"/>
              <a:ea typeface="+mj-ea"/>
            </a:endParaRPr>
          </a:p>
        </p:txBody>
      </p: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8" name="Picture 14" descr="깃허브 이슈 삭제 방법 [Github issue Delete] - 도롱뇽 BLO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274595" y="1420222"/>
            <a:ext cx="2504077" cy="2504078"/>
          </a:xfrm>
          <a:prstGeom prst="rect">
            <a:avLst/>
          </a:prstGeom>
          <a:noFill/>
        </p:spPr>
      </p:pic>
      <p:pic>
        <p:nvPicPr>
          <p:cNvPr id="1040" name="Picture 16" descr="GitHub Desktop | Download [86.5 MB]"/>
          <p:cNvPicPr>
            <a:picLocks noChangeAspect="1" noChangeArrowheads="1"/>
          </p:cNvPicPr>
          <p:nvPr/>
        </p:nvPicPr>
        <p:blipFill rotWithShape="1">
          <a:blip r:embed="rId8"/>
          <a:srcRect l="10000" t="4570" r="9580" b="18570"/>
          <a:stretch>
            <a:fillRect/>
          </a:stretch>
        </p:blipFill>
        <p:spPr>
          <a:xfrm>
            <a:off x="13264117" y="1409700"/>
            <a:ext cx="2666999" cy="2548997"/>
          </a:xfrm>
          <a:prstGeom prst="rect">
            <a:avLst/>
          </a:prstGeom>
          <a:noFill/>
        </p:spPr>
      </p:pic>
      <p:pic>
        <p:nvPicPr>
          <p:cNvPr id="1042" name="Picture 18" descr="디지앤지 Twitter પર: &quot;1. 직장인의 노트앱. 에버노트를 유료로 결제해서 쓸까 고민하다가 알게 된 Notion(노션)이라는  생산성 서비스. 1달 써본 이후 에버노트의 모든 자료를 이곳으로 옮기고 매달 5달러 결제하면서 유료로 쓰고 있지만 아깝다고 생각한"/>
          <p:cNvPicPr>
            <a:picLocks noChangeAspect="1" noChangeArrowheads="1"/>
          </p:cNvPicPr>
          <p:nvPr/>
        </p:nvPicPr>
        <p:blipFill rotWithShape="1">
          <a:blip r:embed="rId9"/>
          <a:srcRect l="27510" t="19030" r="25180" b="18400"/>
          <a:stretch>
            <a:fillRect/>
          </a:stretch>
        </p:blipFill>
        <p:spPr>
          <a:xfrm>
            <a:off x="10308265" y="6230898"/>
            <a:ext cx="2591222" cy="2570202"/>
          </a:xfrm>
          <a:prstGeom prst="rect">
            <a:avLst/>
          </a:prstGeom>
          <a:noFill/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3335000" y="6272301"/>
            <a:ext cx="2528799" cy="25287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3" name="Picture 9"/>
          <p:cNvPicPr>
            <a:picLocks noChangeAspect="1" noChangeArrowheads="1"/>
          </p:cNvPicPr>
          <p:nvPr/>
        </p:nvPicPr>
        <p:blipFill rotWithShape="1">
          <a:blip r:embed="rId11"/>
          <a:srcRect l="22400" r="21710"/>
          <a:stretch>
            <a:fillRect/>
          </a:stretch>
        </p:blipFill>
        <p:spPr>
          <a:xfrm>
            <a:off x="7651898" y="4555807"/>
            <a:ext cx="2427770" cy="22802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Object 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445144" y="9540858"/>
            <a:ext cx="369778" cy="403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73408" y="442701"/>
            <a:ext cx="5055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/>
              <a:buChar char="§"/>
              <a:defRPr/>
            </a:pPr>
            <a:r>
              <a:rPr lang="ko-KR" altLang="en-US" sz="4800" b="1">
                <a:solidFill>
                  <a:srgbClr val="5B84DF"/>
                </a:solidFill>
              </a:rPr>
              <a:t>적용기술</a:t>
            </a:r>
          </a:p>
        </p:txBody>
      </p: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50" name="Picture 2" descr="Java] 자바 설치와 'Hello, Java' 출력 - Onsil's blo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47801" y="3525579"/>
            <a:ext cx="5113476" cy="3141921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48400" y="6257925"/>
            <a:ext cx="5715000" cy="30003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3" name="Picture 5" descr="JPA] JPA란? JPA를 사용하는 이유 :: 그냥 그냥 블로그"/>
          <p:cNvPicPr>
            <a:picLocks noChangeAspect="1" noChangeArrowheads="1"/>
          </p:cNvPicPr>
          <p:nvPr/>
        </p:nvPicPr>
        <p:blipFill rotWithShape="1">
          <a:blip r:embed="rId6"/>
          <a:srcRect t="30240" b="26580"/>
          <a:stretch>
            <a:fillRect/>
          </a:stretch>
        </p:blipFill>
        <p:spPr>
          <a:xfrm>
            <a:off x="7239000" y="2083094"/>
            <a:ext cx="4092909" cy="176500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772400" y="4381500"/>
            <a:ext cx="3124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600" b="1"/>
              <a:t>MVC</a:t>
            </a:r>
            <a:endParaRPr lang="ko-KR" altLang="en-US" sz="9600" b="1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1882627" y="1714500"/>
            <a:ext cx="5269809" cy="29189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2601050" y="4381500"/>
            <a:ext cx="3832962" cy="20367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2480851" y="6362700"/>
            <a:ext cx="4481435" cy="251314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7378317" y="9492640"/>
            <a:ext cx="4517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007AD6"/>
                </a:solidFill>
              </a:rPr>
              <a:t>08</a:t>
            </a:r>
            <a:endParaRPr lang="ko-KR" altLang="en-US" sz="1700" b="1" dirty="0">
              <a:solidFill>
                <a:srgbClr val="007AD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67846" y="9299113"/>
            <a:ext cx="16284590" cy="1025987"/>
            <a:chOff x="867846" y="9325428"/>
            <a:chExt cx="16284590" cy="1025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sp>
        <p:nvSpPr>
          <p:cNvPr id="12" name="AutoShape 8" descr="GITHUB 입문] Git과 GitHub의 차이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0" descr="GITHUB 입문] Git과 GitHub의 차이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 descr="GITHUB 입문] Git과 GitHub의 차이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CB013-4EBF-BEB3-8884-6689AA5D4488}"/>
              </a:ext>
            </a:extLst>
          </p:cNvPr>
          <p:cNvSpPr txBox="1"/>
          <p:nvPr/>
        </p:nvSpPr>
        <p:spPr>
          <a:xfrm>
            <a:off x="573408" y="349711"/>
            <a:ext cx="505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ko-KR" altLang="en-US" sz="4800" b="1" dirty="0">
                <a:solidFill>
                  <a:srgbClr val="5B84DF"/>
                </a:solidFill>
              </a:rPr>
              <a:t>개발기간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8FE86A7-3F26-F8C4-DE6E-CD380A415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6" y="1474825"/>
            <a:ext cx="16873067" cy="8074428"/>
          </a:xfrm>
        </p:spPr>
      </p:pic>
      <p:sp>
        <p:nvSpPr>
          <p:cNvPr id="16" name="TextBox 15"/>
          <p:cNvSpPr txBox="1"/>
          <p:nvPr/>
        </p:nvSpPr>
        <p:spPr>
          <a:xfrm>
            <a:off x="17373600" y="9513957"/>
            <a:ext cx="4517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007AD6"/>
                </a:solidFill>
              </a:rPr>
              <a:t>09</a:t>
            </a:r>
            <a:endParaRPr lang="ko-KR" altLang="en-US" sz="1700" b="1" dirty="0">
              <a:solidFill>
                <a:srgbClr val="007A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2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734</Words>
  <Application>Microsoft Office PowerPoint</Application>
  <PresentationFormat>사용자 지정</PresentationFormat>
  <Paragraphs>156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Adobe Fan Heiti Std B</vt:lpstr>
      <vt:lpstr>Adobe Fangsong Std R</vt:lpstr>
      <vt:lpstr>Adobe Heiti Std R</vt:lpstr>
      <vt:lpstr>Adobe Kaiti Std R</vt:lpstr>
      <vt:lpstr>Arial Unicode MS</vt:lpstr>
      <vt:lpstr>ChosunSm</vt:lpstr>
      <vt:lpstr>HY견고딕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Park Hye</cp:lastModifiedBy>
  <cp:revision>50</cp:revision>
  <dcterms:created xsi:type="dcterms:W3CDTF">2022-09-17T18:32:53Z</dcterms:created>
  <dcterms:modified xsi:type="dcterms:W3CDTF">2022-09-19T00:49:07Z</dcterms:modified>
  <cp:version/>
</cp:coreProperties>
</file>